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64" r:id="rId4"/>
    <p:sldId id="1080" r:id="rId5"/>
    <p:sldId id="1081" r:id="rId6"/>
    <p:sldId id="1082" r:id="rId7"/>
    <p:sldId id="1083" r:id="rId8"/>
    <p:sldId id="1084" r:id="rId9"/>
    <p:sldId id="1085" r:id="rId10"/>
    <p:sldId id="1086" r:id="rId11"/>
    <p:sldId id="1087" r:id="rId12"/>
    <p:sldId id="1088" r:id="rId13"/>
    <p:sldId id="1089" r:id="rId14"/>
    <p:sldId id="1090" r:id="rId1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17C"/>
    <a:srgbClr val="FC272E"/>
    <a:srgbClr val="1FB4F1"/>
    <a:srgbClr val="0D6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/>
    <p:restoredTop sz="86094"/>
  </p:normalViewPr>
  <p:slideViewPr>
    <p:cSldViewPr snapToGrid="0" snapToObjects="1">
      <p:cViewPr varScale="1">
        <p:scale>
          <a:sx n="90" d="100"/>
          <a:sy n="90" d="100"/>
        </p:scale>
        <p:origin x="1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0E1A9-AC9B-5443-926B-5FEFBDCF6A59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B4AC-8383-554B-A2CB-9C3DEFB53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8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The IPS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comprised</a:t>
            </a:r>
            <a:r>
              <a:rPr lang="it-IT" dirty="0"/>
              <a:t> of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parts</a:t>
            </a:r>
            <a:r>
              <a:rPr lang="it-IT" dirty="0"/>
              <a:t>: International and</a:t>
            </a:r>
            <a:r>
              <a:rPr lang="it-IT" baseline="0" dirty="0"/>
              <a:t> PS</a:t>
            </a:r>
          </a:p>
          <a:p>
            <a:r>
              <a:rPr lang="it-IT" baseline="0" dirty="0"/>
              <a:t>And for </a:t>
            </a:r>
            <a:r>
              <a:rPr lang="it-IT" baseline="0" dirty="0" err="1"/>
              <a:t>starting</a:t>
            </a:r>
            <a:r>
              <a:rPr lang="it-IT" baseline="0" dirty="0"/>
              <a:t> the </a:t>
            </a:r>
            <a:r>
              <a:rPr lang="it-IT" baseline="0" dirty="0" err="1"/>
              <a:t>process</a:t>
            </a:r>
            <a:r>
              <a:rPr lang="it-IT" baseline="0" dirty="0"/>
              <a:t> </a:t>
            </a:r>
            <a:r>
              <a:rPr lang="it-IT" baseline="0" dirty="0" err="1"/>
              <a:t>it</a:t>
            </a:r>
            <a:r>
              <a:rPr lang="it-IT" baseline="0" dirty="0"/>
              <a:t> </a:t>
            </a:r>
            <a:r>
              <a:rPr lang="it-IT" baseline="0" dirty="0" err="1"/>
              <a:t>has</a:t>
            </a:r>
            <a:r>
              <a:rPr lang="it-IT" baseline="0" dirty="0"/>
              <a:t> </a:t>
            </a:r>
            <a:r>
              <a:rPr lang="it-IT" baseline="0" dirty="0" err="1"/>
              <a:t>been</a:t>
            </a:r>
            <a:r>
              <a:rPr lang="it-IT" baseline="0" dirty="0"/>
              <a:t> </a:t>
            </a:r>
            <a:r>
              <a:rPr lang="it-IT" baseline="0" dirty="0" err="1"/>
              <a:t>decided</a:t>
            </a:r>
            <a:r>
              <a:rPr lang="it-IT" baseline="0" dirty="0"/>
              <a:t> to </a:t>
            </a:r>
            <a:r>
              <a:rPr lang="it-IT" baseline="0" dirty="0" err="1"/>
              <a:t>consider</a:t>
            </a:r>
            <a:r>
              <a:rPr lang="it-IT" baseline="0" dirty="0"/>
              <a:t> a </a:t>
            </a:r>
            <a:r>
              <a:rPr lang="it-IT" baseline="0" dirty="0" err="1"/>
              <a:t>very</a:t>
            </a:r>
            <a:r>
              <a:rPr lang="it-IT" baseline="0" dirty="0"/>
              <a:t> </a:t>
            </a:r>
            <a:r>
              <a:rPr lang="it-IT" baseline="0" dirty="0" err="1"/>
              <a:t>focused</a:t>
            </a:r>
            <a:r>
              <a:rPr lang="it-IT" baseline="0" dirty="0"/>
              <a:t> Summary.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06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7A165-4394-1546-BC34-85D4B4F89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66DC2E-E31A-0C4F-ADA9-A240BEB05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B01FD-DCA3-C24F-A3AE-584832272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EAB14-9D3F-E647-B237-3074F89A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09287-5E68-574B-B14E-23637B14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50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4B46-83FB-1B49-BF30-1E00804B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B0238B-8C60-B04E-AFCD-099B15249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93E33-4C4C-BA4D-816A-F1451CE4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2500C-3A04-E04B-81A8-D7B22BD0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E4527-5FE8-5945-8C4E-1E998891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68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F1AA6-45BA-AF40-AACE-BEE5E9796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8CBDD-7A1B-694C-83FC-BCC2DE4E5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7784" y="365125"/>
            <a:ext cx="695471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FD88-31DF-C149-82EA-BAE6AFD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1D6A1-10D5-8C48-9DE8-88136172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8450-C7F8-AA4E-A604-3857636C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49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FC2A-66B8-8C43-8E41-0DE30145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5826-B6E0-2345-AD77-F075DDF6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8160A-CA90-7043-A798-B762637F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A446-2B8B-1D48-98FB-AFABCB19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0FC2-9B22-C244-A5AE-1911A1D6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23AB-BDB4-7748-8E10-E0592A40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E9184-691B-7047-A8DA-1DA884D3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7C53-1952-8B43-B9FF-9C9A3254C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71C6B-F2A9-864C-B812-882791A7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A4B09-A8FD-B64F-B345-C5AAD709B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1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F869-3DF0-A240-A309-EC866D7FC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3D0F-46AC-FE46-AF50-D231D35FEB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4C510-4CD3-FC44-9AF8-51F03DE85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1C3624-5F36-C649-9CEF-0A628CF1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73902-9215-DE4F-9D75-4C7D8161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7A4AB-887A-2645-9A0D-B568B72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36F8-B495-C74F-A0E7-2AB39B84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92" y="365125"/>
            <a:ext cx="9632096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BEDC9-5C82-014C-BDA3-390ED365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3291" y="1690688"/>
            <a:ext cx="46364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8050B-57D7-EC42-941E-79A9C43BF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1706" y="2514600"/>
            <a:ext cx="463647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EF0AE-AFF1-A945-9D06-E9865CDE0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8910" y="1681163"/>
            <a:ext cx="46364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ADA312-879B-E74B-BE2D-B6F7FE24E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8908" y="2505075"/>
            <a:ext cx="4636479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B2540-761A-F246-BB82-45715B23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06155-A90E-614B-A327-2763AF01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4C1DA-B89B-0949-803E-3B10F7A0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6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52CA4-53EE-2D4E-A41E-5CC1C35F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0C054-41B7-3249-BBEC-2DD60E88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04EB9-0633-644A-95A8-9E650A9C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454DC-35EA-B845-A668-C5C52F2C6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70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77EB9-746D-C64E-BDA4-15F74BF59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5F602-D0E4-2A4F-823C-D361BEBA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918D2-0698-2644-ACC3-1E754312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9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D09-C2BB-494C-98BA-99ECCD9F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465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E4E52-661C-C94C-B241-663B368F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092" y="987425"/>
            <a:ext cx="551729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3C419-6EC7-A14C-956D-EB21A4E12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2465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1A04E-81FE-AC47-8273-10AD009B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CC84E-8AE8-8845-B6B2-FE1CCB2E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8E6AA-F14E-BD48-9558-14F69DC9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0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FFC96-D4D1-3D4F-933F-B0530A84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954" y="449262"/>
            <a:ext cx="37638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E9017-973C-F44B-ADC2-5C7F7D5F3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1568" y="987425"/>
            <a:ext cx="583381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638D9-A933-E840-A073-A4239CF6B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2954" y="2049462"/>
            <a:ext cx="376384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E4ECD-6218-B84F-8A6C-F6F964C7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14853-5D94-5245-A1BA-8906E1B7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4F116-9331-804B-A46D-A563235F2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0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B41490-D211-5244-9678-C7F35FFE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365125"/>
            <a:ext cx="9607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FA917-B86D-7B44-A757-76E9108BC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6736" y="1825625"/>
            <a:ext cx="9607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C2959-CA24-F94D-8AA5-C900A9C3ED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3932" y="6356349"/>
            <a:ext cx="908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29 Nov '22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9A5C-39F3-B84F-A39D-A9EA85E2A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582E-97C2-1B46-9D8D-08932B178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0375-832E-2F44-9568-91CDB2A6B55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152F22A-D3A8-644E-B013-8640DDEFEE7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9703" y="188019"/>
            <a:ext cx="1536994" cy="167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international-patient-summary.net/implementations-across-the-globe/" TargetMode="External"/><Relationship Id="rId7" Type="http://schemas.openxmlformats.org/officeDocument/2006/relationships/hyperlink" Target="https://youtu.be/_pQ0xvsPqK0?t=94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ternational-patient-summary.net/" TargetMode="Externa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hyperlink" Target="https://unicom-project.eu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www.youtube.com/@UNICOM-IDM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A69A2-7B47-174C-B0E9-66102DEF3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International Patient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AC5CFC-922C-8048-BF0C-6A2DBABF6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fontScale="85000" lnSpcReduction="10000"/>
          </a:bodyPr>
          <a:lstStyle/>
          <a:p>
            <a:r>
              <a:rPr lang="en-GB" sz="3200" dirty="0"/>
              <a:t>A Global Standard with Local Implementation Requirements</a:t>
            </a:r>
          </a:p>
          <a:p>
            <a:endParaRPr lang="en-GB" dirty="0"/>
          </a:p>
          <a:p>
            <a:r>
              <a:rPr lang="en-GB" sz="2800" dirty="0"/>
              <a:t>Dr Robert A. Stegwee</a:t>
            </a:r>
          </a:p>
          <a:p>
            <a:r>
              <a:rPr lang="en-GB" sz="2100" i="1" dirty="0"/>
              <a:t>Chair, CEN/TC 251 Health Informatics</a:t>
            </a:r>
          </a:p>
          <a:p>
            <a:r>
              <a:rPr lang="en-GB" sz="2100" i="1" dirty="0"/>
              <a:t>Co-Lead UNICOM WP 1 – IDMP-related standards and terminologies</a:t>
            </a:r>
            <a:endParaRPr lang="en-GB" sz="33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6B851-E7D3-064D-A048-FB31F58C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B8AAB-2110-3A42-ADAD-77808491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45DC9-CAE5-E741-B7E6-CC8A628C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1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B1EAC8B-D431-F4E0-7B7B-88C445537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513" y="392879"/>
            <a:ext cx="2997543" cy="637409"/>
          </a:xfrm>
          <a:prstGeom prst="rect">
            <a:avLst/>
          </a:prstGeom>
        </p:spPr>
      </p:pic>
      <p:pic>
        <p:nvPicPr>
          <p:cNvPr id="9" name="Picture 2" descr="logo">
            <a:extLst>
              <a:ext uri="{FF2B5EF4-FFF2-40B4-BE49-F238E27FC236}">
                <a16:creationId xmlns:a16="http://schemas.microsoft.com/office/drawing/2014/main" id="{D314A1EC-2873-BC70-6846-577956A5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57188"/>
            <a:ext cx="27178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C2D2-8D15-C7E4-2E48-5989BB83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So who makes the translation?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D16B2-E5DB-1936-B77D-ED205CA02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L" dirty="0"/>
              <a:t>ePrescribing software modules</a:t>
            </a:r>
          </a:p>
          <a:p>
            <a:pPr lvl="1"/>
            <a:r>
              <a:rPr lang="en-NL" dirty="0"/>
              <a:t>Usability and User Experience for clinicians</a:t>
            </a:r>
          </a:p>
          <a:p>
            <a:r>
              <a:rPr lang="en-NL" dirty="0"/>
              <a:t>Medicinal Product Dictionaries</a:t>
            </a:r>
          </a:p>
          <a:p>
            <a:pPr lvl="1"/>
            <a:r>
              <a:rPr lang="en-NL" dirty="0"/>
              <a:t>Support ePrescribing with names, codes, dose forms, packages, etc.</a:t>
            </a:r>
          </a:p>
          <a:p>
            <a:pPr lvl="1"/>
            <a:r>
              <a:rPr lang="en-NL" dirty="0"/>
              <a:t>Also used by pharmacies for dispensing, invoicing, etc.</a:t>
            </a:r>
          </a:p>
          <a:p>
            <a:r>
              <a:rPr lang="en-NL" dirty="0"/>
              <a:t>National Drug Databases</a:t>
            </a:r>
          </a:p>
          <a:p>
            <a:pPr lvl="1"/>
            <a:r>
              <a:rPr lang="en-NL" dirty="0"/>
              <a:t>Provide the details on all authorized medicinal products</a:t>
            </a:r>
          </a:p>
          <a:p>
            <a:r>
              <a:rPr lang="en-NL" dirty="0"/>
              <a:t>Global Drug Databases</a:t>
            </a:r>
          </a:p>
          <a:p>
            <a:pPr lvl="1"/>
            <a:r>
              <a:rPr lang="en-NL" dirty="0"/>
              <a:t>Provide linkage based on substance(s), strenght(s) and dose form</a:t>
            </a:r>
          </a:p>
          <a:p>
            <a:pPr lvl="1"/>
            <a:r>
              <a:rPr lang="en-NL" dirty="0"/>
              <a:t>A unique global PhPID could be provided and included everywhere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FC9F1-B7BB-1BC9-6F9E-3FC133FB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5B505-2372-E9B7-2BCA-3A31D651D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ED491-86CC-4A3E-34F7-9F75F90B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25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F458-ADFC-292F-9267-8C918627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Translations in MyHealth@EU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1E231-8D53-F996-E3F6-D20EA7C5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4FF93-C292-2941-2609-6571A0F5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8A214-DDF2-6B68-2961-CFE8AE80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11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1990B3-EFE5-4ACF-4F8E-890884DF006D}"/>
              </a:ext>
            </a:extLst>
          </p:cNvPr>
          <p:cNvGrpSpPr/>
          <p:nvPr/>
        </p:nvGrpSpPr>
        <p:grpSpPr>
          <a:xfrm>
            <a:off x="3856152" y="4309688"/>
            <a:ext cx="1644848" cy="1169804"/>
            <a:chOff x="2063552" y="3995772"/>
            <a:chExt cx="1644848" cy="1169804"/>
          </a:xfrm>
        </p:grpSpPr>
        <p:sp>
          <p:nvSpPr>
            <p:cNvPr id="8" name="Magnetic Disk 7">
              <a:extLst>
                <a:ext uri="{FF2B5EF4-FFF2-40B4-BE49-F238E27FC236}">
                  <a16:creationId xmlns:a16="http://schemas.microsoft.com/office/drawing/2014/main" id="{1BB13A77-C0DE-CAE3-E38D-ECFE703D0BFE}"/>
                </a:ext>
              </a:extLst>
            </p:cNvPr>
            <p:cNvSpPr/>
            <p:nvPr/>
          </p:nvSpPr>
          <p:spPr>
            <a:xfrm>
              <a:off x="2063552" y="4365104"/>
              <a:ext cx="1492448" cy="64807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EHR-S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E38E4C-262A-0727-A1A4-082BB9DB4D00}"/>
                </a:ext>
              </a:extLst>
            </p:cNvPr>
            <p:cNvSpPr txBox="1"/>
            <p:nvPr/>
          </p:nvSpPr>
          <p:spPr>
            <a:xfrm>
              <a:off x="2063552" y="399577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NL</a:t>
              </a:r>
            </a:p>
          </p:txBody>
        </p:sp>
        <p:sp>
          <p:nvSpPr>
            <p:cNvPr id="10" name="Magnetic Disk 9">
              <a:extLst>
                <a:ext uri="{FF2B5EF4-FFF2-40B4-BE49-F238E27FC236}">
                  <a16:creationId xmlns:a16="http://schemas.microsoft.com/office/drawing/2014/main" id="{76B52183-28A3-46ED-57C1-0D9B7901A82E}"/>
                </a:ext>
              </a:extLst>
            </p:cNvPr>
            <p:cNvSpPr/>
            <p:nvPr/>
          </p:nvSpPr>
          <p:spPr>
            <a:xfrm>
              <a:off x="2215952" y="4517504"/>
              <a:ext cx="1492448" cy="64807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EHR System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AD3EB5-4F9F-769E-4BCF-7AE0691F7DB6}"/>
              </a:ext>
            </a:extLst>
          </p:cNvPr>
          <p:cNvGrpSpPr/>
          <p:nvPr/>
        </p:nvGrpSpPr>
        <p:grpSpPr>
          <a:xfrm>
            <a:off x="6508552" y="4309688"/>
            <a:ext cx="1644848" cy="1169804"/>
            <a:chOff x="4679948" y="3995772"/>
            <a:chExt cx="1644848" cy="1169804"/>
          </a:xfrm>
        </p:grpSpPr>
        <p:sp>
          <p:nvSpPr>
            <p:cNvPr id="12" name="Magnetic Disk 11">
              <a:extLst>
                <a:ext uri="{FF2B5EF4-FFF2-40B4-BE49-F238E27FC236}">
                  <a16:creationId xmlns:a16="http://schemas.microsoft.com/office/drawing/2014/main" id="{D61EEBE4-7597-5AB3-61A5-55018BD582F7}"/>
                </a:ext>
              </a:extLst>
            </p:cNvPr>
            <p:cNvSpPr/>
            <p:nvPr/>
          </p:nvSpPr>
          <p:spPr>
            <a:xfrm>
              <a:off x="4679948" y="4365104"/>
              <a:ext cx="1492448" cy="64807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EHR-S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92D5E-2437-65C6-51E2-451A72FF7285}"/>
                </a:ext>
              </a:extLst>
            </p:cNvPr>
            <p:cNvSpPr txBox="1"/>
            <p:nvPr/>
          </p:nvSpPr>
          <p:spPr>
            <a:xfrm>
              <a:off x="4679948" y="3995772"/>
              <a:ext cx="421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BE</a:t>
              </a:r>
            </a:p>
          </p:txBody>
        </p:sp>
        <p:sp>
          <p:nvSpPr>
            <p:cNvPr id="14" name="Magnetic Disk 13">
              <a:extLst>
                <a:ext uri="{FF2B5EF4-FFF2-40B4-BE49-F238E27FC236}">
                  <a16:creationId xmlns:a16="http://schemas.microsoft.com/office/drawing/2014/main" id="{2E91711E-0A1C-7E0E-71DA-241E0CC13727}"/>
                </a:ext>
              </a:extLst>
            </p:cNvPr>
            <p:cNvSpPr/>
            <p:nvPr/>
          </p:nvSpPr>
          <p:spPr>
            <a:xfrm>
              <a:off x="4832348" y="4517504"/>
              <a:ext cx="1492448" cy="64807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EHR System</a:t>
              </a:r>
            </a:p>
          </p:txBody>
        </p:sp>
      </p:grpSp>
      <p:sp>
        <p:nvSpPr>
          <p:cNvPr id="15" name="Preparation 14">
            <a:extLst>
              <a:ext uri="{FF2B5EF4-FFF2-40B4-BE49-F238E27FC236}">
                <a16:creationId xmlns:a16="http://schemas.microsoft.com/office/drawing/2014/main" id="{5B23BCAC-D596-B8CD-3465-6A42AB996125}"/>
              </a:ext>
            </a:extLst>
          </p:cNvPr>
          <p:cNvSpPr/>
          <p:nvPr/>
        </p:nvSpPr>
        <p:spPr>
          <a:xfrm>
            <a:off x="3860344" y="3382876"/>
            <a:ext cx="1636464" cy="504056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NCPeH</a:t>
            </a:r>
          </a:p>
        </p:txBody>
      </p:sp>
      <p:sp>
        <p:nvSpPr>
          <p:cNvPr id="16" name="Preparation 15">
            <a:extLst>
              <a:ext uri="{FF2B5EF4-FFF2-40B4-BE49-F238E27FC236}">
                <a16:creationId xmlns:a16="http://schemas.microsoft.com/office/drawing/2014/main" id="{5E6E2852-F274-3286-B84D-AF0D8F169F64}"/>
              </a:ext>
            </a:extLst>
          </p:cNvPr>
          <p:cNvSpPr/>
          <p:nvPr/>
        </p:nvSpPr>
        <p:spPr>
          <a:xfrm>
            <a:off x="6512744" y="3382876"/>
            <a:ext cx="1636464" cy="504056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NCPeH</a:t>
            </a:r>
          </a:p>
        </p:txBody>
      </p:sp>
      <p:sp>
        <p:nvSpPr>
          <p:cNvPr id="17" name="Display 16">
            <a:extLst>
              <a:ext uri="{FF2B5EF4-FFF2-40B4-BE49-F238E27FC236}">
                <a16:creationId xmlns:a16="http://schemas.microsoft.com/office/drawing/2014/main" id="{75B8991B-931A-2D4B-E209-C1C406B463F1}"/>
              </a:ext>
            </a:extLst>
          </p:cNvPr>
          <p:cNvSpPr/>
          <p:nvPr/>
        </p:nvSpPr>
        <p:spPr>
          <a:xfrm>
            <a:off x="4610591" y="1991482"/>
            <a:ext cx="2592288" cy="576064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MyHealth@EU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4CFF47-7FD8-D6FD-0B4D-13198707B0C3}"/>
              </a:ext>
            </a:extLst>
          </p:cNvPr>
          <p:cNvCxnSpPr>
            <a:stCxn id="8" idx="1"/>
            <a:endCxn id="15" idx="2"/>
          </p:cNvCxnSpPr>
          <p:nvPr/>
        </p:nvCxnSpPr>
        <p:spPr>
          <a:xfrm flipV="1">
            <a:off x="4602376" y="3886932"/>
            <a:ext cx="7620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FC69A96-B758-7692-AF74-1E1D68EC6B5C}"/>
              </a:ext>
            </a:extLst>
          </p:cNvPr>
          <p:cNvCxnSpPr>
            <a:cxnSpLocks/>
            <a:stCxn id="10" idx="1"/>
            <a:endCxn id="15" idx="2"/>
          </p:cNvCxnSpPr>
          <p:nvPr/>
        </p:nvCxnSpPr>
        <p:spPr>
          <a:xfrm flipH="1" flipV="1">
            <a:off x="4678576" y="3886932"/>
            <a:ext cx="76200" cy="9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AB71C38-5F32-723E-24A0-AF84F97F9D2B}"/>
              </a:ext>
            </a:extLst>
          </p:cNvPr>
          <p:cNvCxnSpPr>
            <a:cxnSpLocks/>
            <a:stCxn id="12" idx="1"/>
            <a:endCxn id="16" idx="2"/>
          </p:cNvCxnSpPr>
          <p:nvPr/>
        </p:nvCxnSpPr>
        <p:spPr>
          <a:xfrm flipV="1">
            <a:off x="7254776" y="3886932"/>
            <a:ext cx="7620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9D0D39-A05C-630A-7BF6-3A7EBAE94E30}"/>
              </a:ext>
            </a:extLst>
          </p:cNvPr>
          <p:cNvCxnSpPr>
            <a:cxnSpLocks/>
            <a:stCxn id="14" idx="1"/>
            <a:endCxn id="16" idx="2"/>
          </p:cNvCxnSpPr>
          <p:nvPr/>
        </p:nvCxnSpPr>
        <p:spPr>
          <a:xfrm flipH="1" flipV="1">
            <a:off x="7330976" y="3886932"/>
            <a:ext cx="76200" cy="9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9FA37E-913E-7EDA-DDDA-424723994B11}"/>
              </a:ext>
            </a:extLst>
          </p:cNvPr>
          <p:cNvCxnSpPr>
            <a:cxnSpLocks/>
            <a:stCxn id="15" idx="0"/>
            <a:endCxn id="17" idx="2"/>
          </p:cNvCxnSpPr>
          <p:nvPr/>
        </p:nvCxnSpPr>
        <p:spPr>
          <a:xfrm flipV="1">
            <a:off x="4678576" y="2567546"/>
            <a:ext cx="1228159" cy="81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4578650-F19E-0E8E-89DD-89C383EFDDDC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flipH="1" flipV="1">
            <a:off x="5906735" y="2567546"/>
            <a:ext cx="1424241" cy="815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7945CB01-9B67-745A-C6E1-07CEB26645B5}"/>
              </a:ext>
            </a:extLst>
          </p:cNvPr>
          <p:cNvSpPr/>
          <p:nvPr/>
        </p:nvSpPr>
        <p:spPr>
          <a:xfrm>
            <a:off x="8316097" y="2567546"/>
            <a:ext cx="2681417" cy="59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Master Valueset Catalogue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0C07AB-647B-76C0-DA4D-4B62856DE158}"/>
              </a:ext>
            </a:extLst>
          </p:cNvPr>
          <p:cNvSpPr/>
          <p:nvPr/>
        </p:nvSpPr>
        <p:spPr>
          <a:xfrm>
            <a:off x="8316097" y="4011796"/>
            <a:ext cx="2681417" cy="59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Belgian local implementation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46BFEE-CA9C-248F-8D6C-7B85C52D5F38}"/>
              </a:ext>
            </a:extLst>
          </p:cNvPr>
          <p:cNvSpPr/>
          <p:nvPr/>
        </p:nvSpPr>
        <p:spPr>
          <a:xfrm>
            <a:off x="765619" y="2567546"/>
            <a:ext cx="2681417" cy="59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Master Valueset Catalogue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F95012-37E1-9B1D-BF2C-66F14C9C2735}"/>
              </a:ext>
            </a:extLst>
          </p:cNvPr>
          <p:cNvSpPr/>
          <p:nvPr/>
        </p:nvSpPr>
        <p:spPr>
          <a:xfrm>
            <a:off x="765619" y="4011796"/>
            <a:ext cx="2681417" cy="59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Dutch local implementation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CFFE2F-BDBA-5D41-BD3B-0E2E19DE5A88}"/>
              </a:ext>
            </a:extLst>
          </p:cNvPr>
          <p:cNvCxnSpPr>
            <a:stCxn id="27" idx="0"/>
            <a:endCxn id="26" idx="4"/>
          </p:cNvCxnSpPr>
          <p:nvPr/>
        </p:nvCxnSpPr>
        <p:spPr>
          <a:xfrm flipV="1">
            <a:off x="2106328" y="3163330"/>
            <a:ext cx="0" cy="848466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E7D48B-3CE7-F798-DDA3-59E931DA0759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>
            <a:off x="9656806" y="3163330"/>
            <a:ext cx="0" cy="848466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16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F458-ADFC-292F-9267-8C918627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Translations for the 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1E231-8D53-F996-E3F6-D20EA7C5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4FF93-C292-2941-2609-6571A0F5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8A214-DDF2-6B68-2961-CFE8AE80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12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1990B3-EFE5-4ACF-4F8E-890884DF006D}"/>
              </a:ext>
            </a:extLst>
          </p:cNvPr>
          <p:cNvGrpSpPr/>
          <p:nvPr/>
        </p:nvGrpSpPr>
        <p:grpSpPr>
          <a:xfrm>
            <a:off x="4371659" y="4717461"/>
            <a:ext cx="1492448" cy="1017404"/>
            <a:chOff x="2063552" y="3995772"/>
            <a:chExt cx="1492448" cy="1017404"/>
          </a:xfrm>
        </p:grpSpPr>
        <p:sp>
          <p:nvSpPr>
            <p:cNvPr id="8" name="Magnetic Disk 7">
              <a:extLst>
                <a:ext uri="{FF2B5EF4-FFF2-40B4-BE49-F238E27FC236}">
                  <a16:creationId xmlns:a16="http://schemas.microsoft.com/office/drawing/2014/main" id="{1BB13A77-C0DE-CAE3-E38D-ECFE703D0BFE}"/>
                </a:ext>
              </a:extLst>
            </p:cNvPr>
            <p:cNvSpPr/>
            <p:nvPr/>
          </p:nvSpPr>
          <p:spPr>
            <a:xfrm>
              <a:off x="2063552" y="4365104"/>
              <a:ext cx="1492448" cy="64807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P/EHR System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E38E4C-262A-0727-A1A4-082BB9DB4D00}"/>
                </a:ext>
              </a:extLst>
            </p:cNvPr>
            <p:cNvSpPr txBox="1"/>
            <p:nvPr/>
          </p:nvSpPr>
          <p:spPr>
            <a:xfrm>
              <a:off x="2063552" y="399577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NL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AD3EB5-4F9F-769E-4BCF-7AE0691F7DB6}"/>
              </a:ext>
            </a:extLst>
          </p:cNvPr>
          <p:cNvGrpSpPr/>
          <p:nvPr/>
        </p:nvGrpSpPr>
        <p:grpSpPr>
          <a:xfrm>
            <a:off x="6492162" y="4717461"/>
            <a:ext cx="1492448" cy="1017404"/>
            <a:chOff x="4679948" y="3995772"/>
            <a:chExt cx="1492448" cy="1017404"/>
          </a:xfrm>
        </p:grpSpPr>
        <p:sp>
          <p:nvSpPr>
            <p:cNvPr id="12" name="Magnetic Disk 11">
              <a:extLst>
                <a:ext uri="{FF2B5EF4-FFF2-40B4-BE49-F238E27FC236}">
                  <a16:creationId xmlns:a16="http://schemas.microsoft.com/office/drawing/2014/main" id="{D61EEBE4-7597-5AB3-61A5-55018BD582F7}"/>
                </a:ext>
              </a:extLst>
            </p:cNvPr>
            <p:cNvSpPr/>
            <p:nvPr/>
          </p:nvSpPr>
          <p:spPr>
            <a:xfrm>
              <a:off x="4679948" y="4365104"/>
              <a:ext cx="1492448" cy="64807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L" dirty="0"/>
                <a:t>EHR System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692D5E-2437-65C6-51E2-451A72FF7285}"/>
                </a:ext>
              </a:extLst>
            </p:cNvPr>
            <p:cNvSpPr txBox="1"/>
            <p:nvPr/>
          </p:nvSpPr>
          <p:spPr>
            <a:xfrm>
              <a:off x="4679948" y="399577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dirty="0"/>
                <a:t>CA</a:t>
              </a:r>
            </a:p>
          </p:txBody>
        </p:sp>
      </p:grpSp>
      <p:sp>
        <p:nvSpPr>
          <p:cNvPr id="15" name="Preparation 14">
            <a:extLst>
              <a:ext uri="{FF2B5EF4-FFF2-40B4-BE49-F238E27FC236}">
                <a16:creationId xmlns:a16="http://schemas.microsoft.com/office/drawing/2014/main" id="{5B23BCAC-D596-B8CD-3465-6A42AB996125}"/>
              </a:ext>
            </a:extLst>
          </p:cNvPr>
          <p:cNvSpPr/>
          <p:nvPr/>
        </p:nvSpPr>
        <p:spPr>
          <a:xfrm>
            <a:off x="2949876" y="3743308"/>
            <a:ext cx="2215511" cy="504056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Terminology Server NL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0C07AB-647B-76C0-DA4D-4B62856DE158}"/>
              </a:ext>
            </a:extLst>
          </p:cNvPr>
          <p:cNvSpPr/>
          <p:nvPr/>
        </p:nvSpPr>
        <p:spPr>
          <a:xfrm>
            <a:off x="8612665" y="4419569"/>
            <a:ext cx="2681417" cy="59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Canadian local implementation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546BFEE-CA9C-248F-8D6C-7B85C52D5F38}"/>
              </a:ext>
            </a:extLst>
          </p:cNvPr>
          <p:cNvSpPr/>
          <p:nvPr/>
        </p:nvSpPr>
        <p:spPr>
          <a:xfrm>
            <a:off x="1062187" y="2557849"/>
            <a:ext cx="2681417" cy="1013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IPS Preferred Terminology Bindings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F95012-37E1-9B1D-BF2C-66F14C9C2735}"/>
              </a:ext>
            </a:extLst>
          </p:cNvPr>
          <p:cNvSpPr/>
          <p:nvPr/>
        </p:nvSpPr>
        <p:spPr>
          <a:xfrm>
            <a:off x="1062187" y="4419569"/>
            <a:ext cx="2681417" cy="5957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Dutch local implementation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CFFE2F-BDBA-5D41-BD3B-0E2E19DE5A88}"/>
              </a:ext>
            </a:extLst>
          </p:cNvPr>
          <p:cNvCxnSpPr>
            <a:cxnSpLocks/>
            <a:stCxn id="27" idx="0"/>
            <a:endCxn id="26" idx="4"/>
          </p:cNvCxnSpPr>
          <p:nvPr/>
        </p:nvCxnSpPr>
        <p:spPr>
          <a:xfrm flipV="1">
            <a:off x="2402896" y="3571103"/>
            <a:ext cx="0" cy="848466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6E7D48B-3CE7-F798-DDA3-59E931DA0759}"/>
              </a:ext>
            </a:extLst>
          </p:cNvPr>
          <p:cNvCxnSpPr>
            <a:cxnSpLocks/>
            <a:stCxn id="28" idx="4"/>
            <a:endCxn id="25" idx="0"/>
          </p:cNvCxnSpPr>
          <p:nvPr/>
        </p:nvCxnSpPr>
        <p:spPr>
          <a:xfrm>
            <a:off x="9953373" y="3545184"/>
            <a:ext cx="1" cy="874385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21A8ACF-1769-CEC7-FBA9-E752BEFA60DE}"/>
              </a:ext>
            </a:extLst>
          </p:cNvPr>
          <p:cNvSpPr/>
          <p:nvPr/>
        </p:nvSpPr>
        <p:spPr>
          <a:xfrm>
            <a:off x="8612664" y="2531930"/>
            <a:ext cx="2681417" cy="10132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IPS Preferred Terminology Bindings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8F12C69-85FA-BE1C-396E-87F9E0679A9B}"/>
              </a:ext>
            </a:extLst>
          </p:cNvPr>
          <p:cNvSpPr/>
          <p:nvPr/>
        </p:nvSpPr>
        <p:spPr>
          <a:xfrm>
            <a:off x="4371659" y="1938681"/>
            <a:ext cx="1492448" cy="965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Patient </a:t>
            </a:r>
            <a:r>
              <a:rPr lang="en-NL" b="1" dirty="0"/>
              <a:t>requests</a:t>
            </a:r>
            <a:r>
              <a:rPr lang="en-NL" dirty="0"/>
              <a:t> an IPS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88F414C-8581-3FC3-8AEA-CE10986BF7E2}"/>
              </a:ext>
            </a:extLst>
          </p:cNvPr>
          <p:cNvCxnSpPr>
            <a:cxnSpLocks/>
            <a:stCxn id="8" idx="1"/>
            <a:endCxn id="35" idx="2"/>
          </p:cNvCxnSpPr>
          <p:nvPr/>
        </p:nvCxnSpPr>
        <p:spPr>
          <a:xfrm flipV="1">
            <a:off x="5117883" y="2903879"/>
            <a:ext cx="0" cy="2182914"/>
          </a:xfrm>
          <a:prstGeom prst="straightConnector1">
            <a:avLst/>
          </a:prstGeom>
          <a:ln w="57150"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reparation 38">
            <a:extLst>
              <a:ext uri="{FF2B5EF4-FFF2-40B4-BE49-F238E27FC236}">
                <a16:creationId xmlns:a16="http://schemas.microsoft.com/office/drawing/2014/main" id="{8EA3868C-7729-19C0-E2D5-F2F531813FC5}"/>
              </a:ext>
            </a:extLst>
          </p:cNvPr>
          <p:cNvSpPr/>
          <p:nvPr/>
        </p:nvSpPr>
        <p:spPr>
          <a:xfrm>
            <a:off x="7190882" y="3743308"/>
            <a:ext cx="2215511" cy="504056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Terminology Server BE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883A97A-B0AA-3D4B-09A3-128C249A1E88}"/>
              </a:ext>
            </a:extLst>
          </p:cNvPr>
          <p:cNvSpPr/>
          <p:nvPr/>
        </p:nvSpPr>
        <p:spPr>
          <a:xfrm>
            <a:off x="6492162" y="1938681"/>
            <a:ext cx="1492448" cy="965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Patient </a:t>
            </a:r>
            <a:r>
              <a:rPr lang="en-NL" b="1" dirty="0"/>
              <a:t>presents</a:t>
            </a:r>
            <a:r>
              <a:rPr lang="en-NL" dirty="0"/>
              <a:t> an IPS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3DF33B0-E60B-DC5A-DC74-99E0B3A7894B}"/>
              </a:ext>
            </a:extLst>
          </p:cNvPr>
          <p:cNvCxnSpPr>
            <a:cxnSpLocks/>
            <a:stCxn id="40" idx="2"/>
            <a:endCxn id="12" idx="1"/>
          </p:cNvCxnSpPr>
          <p:nvPr/>
        </p:nvCxnSpPr>
        <p:spPr>
          <a:xfrm>
            <a:off x="7238386" y="2903879"/>
            <a:ext cx="0" cy="2182914"/>
          </a:xfrm>
          <a:prstGeom prst="straightConnector1">
            <a:avLst/>
          </a:prstGeom>
          <a:ln w="57150">
            <a:prstDash val="dash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8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3291212-473A-60FD-158E-9BCD5DF32FC4}"/>
              </a:ext>
            </a:extLst>
          </p:cNvPr>
          <p:cNvSpPr/>
          <p:nvPr/>
        </p:nvSpPr>
        <p:spPr>
          <a:xfrm>
            <a:off x="383933" y="1779373"/>
            <a:ext cx="703462" cy="457697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NL" sz="1600" dirty="0"/>
              <a:t>National/Regional</a:t>
            </a:r>
          </a:p>
          <a:p>
            <a:r>
              <a:rPr lang="en-NL" sz="1600" dirty="0"/>
              <a:t>Implementations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12A5C-0489-AACE-B010-C8A93558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Coordinated development is needed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615B2D-0898-0388-810C-24B5C785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507C0-6527-5452-AB28-4C0BCDE3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7771EB-E653-A1B6-2077-F65CC67D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BAB1B3C-7ACA-87B0-1F79-1BF39EBFF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50" y="1376638"/>
            <a:ext cx="9607062" cy="49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0971909-DFD4-44B2-5E2C-03E18799EADA}"/>
              </a:ext>
            </a:extLst>
          </p:cNvPr>
          <p:cNvSpPr/>
          <p:nvPr/>
        </p:nvSpPr>
        <p:spPr>
          <a:xfrm>
            <a:off x="260367" y="3386096"/>
            <a:ext cx="2865705" cy="648000"/>
          </a:xfrm>
          <a:prstGeom prst="roundRect">
            <a:avLst/>
          </a:prstGeom>
          <a:solidFill>
            <a:srgbClr val="0D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CEN/ISO</a:t>
            </a:r>
            <a:br>
              <a:rPr lang="en-NL" dirty="0"/>
            </a:br>
            <a:r>
              <a:rPr lang="en-NL" dirty="0"/>
              <a:t>National Member Bodies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D2132BB-56C1-7F09-33F2-D5EF1B0466EC}"/>
              </a:ext>
            </a:extLst>
          </p:cNvPr>
          <p:cNvSpPr/>
          <p:nvPr/>
        </p:nvSpPr>
        <p:spPr>
          <a:xfrm>
            <a:off x="260367" y="4129727"/>
            <a:ext cx="2865705" cy="648000"/>
          </a:xfrm>
          <a:prstGeom prst="roundRect">
            <a:avLst/>
          </a:prstGeom>
          <a:solidFill>
            <a:srgbClr val="1FB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SNOMED</a:t>
            </a:r>
            <a:br>
              <a:rPr lang="en-NL" dirty="0"/>
            </a:br>
            <a:r>
              <a:rPr lang="en-NL" dirty="0"/>
              <a:t>National Release Centers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590F7A4-2F8D-4458-CBB4-724C8B5071E0}"/>
              </a:ext>
            </a:extLst>
          </p:cNvPr>
          <p:cNvSpPr/>
          <p:nvPr/>
        </p:nvSpPr>
        <p:spPr>
          <a:xfrm>
            <a:off x="260367" y="4873358"/>
            <a:ext cx="2865705" cy="648000"/>
          </a:xfrm>
          <a:prstGeom prst="roundRect">
            <a:avLst/>
          </a:prstGeom>
          <a:solidFill>
            <a:srgbClr val="FC27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HL7</a:t>
            </a:r>
            <a:br>
              <a:rPr lang="en-NL" dirty="0"/>
            </a:br>
            <a:r>
              <a:rPr lang="en-NL" dirty="0"/>
              <a:t>Affiliates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6CC7CA-7AC2-ED50-B0F5-088A41381934}"/>
              </a:ext>
            </a:extLst>
          </p:cNvPr>
          <p:cNvSpPr/>
          <p:nvPr/>
        </p:nvSpPr>
        <p:spPr>
          <a:xfrm>
            <a:off x="260367" y="5616989"/>
            <a:ext cx="2865705" cy="648000"/>
          </a:xfrm>
          <a:prstGeom prst="roundRect">
            <a:avLst/>
          </a:prstGeom>
          <a:solidFill>
            <a:srgbClr val="4331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dirty="0"/>
              <a:t>IHE National Deployment Committees</a:t>
            </a:r>
          </a:p>
        </p:txBody>
      </p:sp>
    </p:spTree>
    <p:extLst>
      <p:ext uri="{BB962C8B-B14F-4D97-AF65-F5344CB8AC3E}">
        <p14:creationId xmlns:p14="http://schemas.microsoft.com/office/powerpoint/2010/main" val="34320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F37106-E445-629E-2A5C-C830E6FE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02038"/>
            <a:ext cx="5840627" cy="1981306"/>
          </a:xfrm>
          <a:prstGeom prst="rect">
            <a:avLst/>
          </a:prstGeom>
        </p:spPr>
      </p:pic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A0CC385C-9E7B-4CBA-E820-385E374D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61" y="5463484"/>
            <a:ext cx="5476103" cy="951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1B7DC8-AC26-8BC1-D921-9BC2D6F17B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Questions, Suggestions, Ideas?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F9958-157D-E03F-62AE-06E641A4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072FF-FC91-CBA1-C22E-F14A7E76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B7B2D-C302-680D-0397-C057C7FBC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71CAEE1-8943-D1C0-581E-30003116B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513" y="392879"/>
            <a:ext cx="2997543" cy="6374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661D84-7492-4B5B-1C24-4D6390D90496}"/>
              </a:ext>
            </a:extLst>
          </p:cNvPr>
          <p:cNvSpPr txBox="1"/>
          <p:nvPr/>
        </p:nvSpPr>
        <p:spPr>
          <a:xfrm>
            <a:off x="152400" y="3232706"/>
            <a:ext cx="474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>
                <a:hlinkClick r:id="rId6"/>
              </a:rPr>
              <a:t>https://www.international-patient-summary.net</a:t>
            </a:r>
            <a:r>
              <a:rPr lang="en-NL" dirty="0"/>
              <a:t> </a:t>
            </a:r>
          </a:p>
        </p:txBody>
      </p:sp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2D97430A-979B-8171-ED47-3BFB123EEC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5313" y="4761315"/>
            <a:ext cx="7061887" cy="12519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0CFE264-AFE7-B7FE-2FF9-6F9B0AF5AD41}"/>
              </a:ext>
            </a:extLst>
          </p:cNvPr>
          <p:cNvSpPr txBox="1"/>
          <p:nvPr/>
        </p:nvSpPr>
        <p:spPr>
          <a:xfrm>
            <a:off x="6198975" y="4391983"/>
            <a:ext cx="444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9"/>
              </a:rPr>
              <a:t>https://www.youtube.com/@UNICOM-IDMP</a:t>
            </a:r>
            <a:r>
              <a:rPr lang="en-NL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81D33A-5B69-CAFA-48C4-439B9602552B}"/>
              </a:ext>
            </a:extLst>
          </p:cNvPr>
          <p:cNvSpPr txBox="1"/>
          <p:nvPr/>
        </p:nvSpPr>
        <p:spPr>
          <a:xfrm>
            <a:off x="6198975" y="6000162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hlinkClick r:id="rId10"/>
              </a:rPr>
              <a:t>https://unicom-project.eu/</a:t>
            </a:r>
            <a:r>
              <a:rPr lang="en-NL" dirty="0"/>
              <a:t> </a:t>
            </a:r>
          </a:p>
        </p:txBody>
      </p:sp>
      <p:pic>
        <p:nvPicPr>
          <p:cNvPr id="5122" name="Picture 2" descr="logo">
            <a:extLst>
              <a:ext uri="{FF2B5EF4-FFF2-40B4-BE49-F238E27FC236}">
                <a16:creationId xmlns:a16="http://schemas.microsoft.com/office/drawing/2014/main" id="{C806F2A1-F41A-1701-0B1C-F685E5B3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357188"/>
            <a:ext cx="27178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40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2D81-6BB0-2477-CA62-98881FF7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Patient Summary in the EHDS*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29378-6048-0457-B62D-0C640BD9E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effectLst/>
                <a:latin typeface="Times New Roman" panose="02020603050405020304" pitchFamily="18" charset="0"/>
              </a:rPr>
              <a:t>Priority categories of personal electronic health data for primary use (Article 5)</a:t>
            </a:r>
          </a:p>
          <a:p>
            <a:pPr lvl="1"/>
            <a:r>
              <a:rPr lang="en-GB" dirty="0">
                <a:latin typeface="Times New Roman" panose="02020603050405020304" pitchFamily="18" charset="0"/>
              </a:rPr>
              <a:t>1. (a) patient summaries</a:t>
            </a:r>
            <a:endParaRPr lang="en-GB" dirty="0">
              <a:effectLst/>
              <a:latin typeface="Times New Roman" panose="02020603050405020304" pitchFamily="18" charset="0"/>
            </a:endParaRPr>
          </a:p>
          <a:p>
            <a:endParaRPr lang="en-NL" dirty="0"/>
          </a:p>
          <a:p>
            <a:r>
              <a:rPr lang="en-NL" dirty="0"/>
              <a:t>MyHealth@EU – current status</a:t>
            </a:r>
          </a:p>
          <a:p>
            <a:pPr lvl="1"/>
            <a:r>
              <a:rPr lang="en-NL" dirty="0"/>
              <a:t>7 EU countries make patient summaries available</a:t>
            </a:r>
          </a:p>
          <a:p>
            <a:pPr lvl="1"/>
            <a:r>
              <a:rPr lang="en-NL" dirty="0"/>
              <a:t>9 EU countries enable doctors to retrieve patient summaries</a:t>
            </a:r>
          </a:p>
          <a:p>
            <a:pPr lvl="1"/>
            <a:r>
              <a:rPr lang="en-NL" dirty="0"/>
              <a:t>many more in the “pipeline” – will be mandatory as per the EHDS</a:t>
            </a:r>
          </a:p>
          <a:p>
            <a:pPr lvl="1"/>
            <a:r>
              <a:rPr lang="en-NL" dirty="0"/>
              <a:t>national scale-up is still an issue in some countries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9D2E7-0152-A172-78E4-F41B295C6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62F09-3AF9-572C-D799-DE516F82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E3051-3A1B-C167-95A8-87DD9A0C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E2CB68-EE42-BD40-3064-4882C10BF377}"/>
              </a:ext>
            </a:extLst>
          </p:cNvPr>
          <p:cNvSpPr txBox="1"/>
          <p:nvPr/>
        </p:nvSpPr>
        <p:spPr>
          <a:xfrm>
            <a:off x="838200" y="6003812"/>
            <a:ext cx="4946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400" dirty="0"/>
              <a:t>* EHDS: proposed regulation on the European Health Data Space</a:t>
            </a:r>
          </a:p>
        </p:txBody>
      </p:sp>
    </p:spTree>
    <p:extLst>
      <p:ext uri="{BB962C8B-B14F-4D97-AF65-F5344CB8AC3E}">
        <p14:creationId xmlns:p14="http://schemas.microsoft.com/office/powerpoint/2010/main" val="4797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 Patient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4A77-4350-9FD4-9823-2CADD940D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155" y="1825625"/>
            <a:ext cx="4232230" cy="4281703"/>
          </a:xfrm>
        </p:spPr>
        <p:txBody>
          <a:bodyPr>
            <a:normAutofit/>
          </a:bodyPr>
          <a:lstStyle/>
          <a:p>
            <a:r>
              <a:rPr lang="en-GB" dirty="0"/>
              <a:t>a health record extract comprising a standardized collection of clinical and contextual information (retrospective, concurrent, prospective) that provides a snapshot in time of a subject of care’s health information and healthcare.</a:t>
            </a:r>
            <a:endParaRPr lang="en-NL" dirty="0"/>
          </a:p>
        </p:txBody>
      </p:sp>
      <p:sp>
        <p:nvSpPr>
          <p:cNvPr id="8" name="Rettangolo 7"/>
          <p:cNvSpPr/>
          <p:nvPr/>
        </p:nvSpPr>
        <p:spPr>
          <a:xfrm>
            <a:off x="476097" y="5902824"/>
            <a:ext cx="5862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Source: ISO/TR 12773-1:2009 </a:t>
            </a:r>
            <a:r>
              <a:rPr lang="en-GB" sz="1400" i="1" dirty="0"/>
              <a:t>Business requirements for health summary records — Part 1: Requirements</a:t>
            </a:r>
            <a:r>
              <a:rPr lang="en-GB" sz="1400" dirty="0"/>
              <a:t> https://</a:t>
            </a:r>
            <a:r>
              <a:rPr lang="en-GB" sz="1400" dirty="0" err="1"/>
              <a:t>www.iso.org</a:t>
            </a:r>
            <a:r>
              <a:rPr lang="en-GB" sz="1400" dirty="0"/>
              <a:t>/standard/51683.html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F83A1B-14B6-8FF0-5A2E-3CEC1DFB7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783" y="1825625"/>
            <a:ext cx="4232230" cy="42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46448-93E2-EF6D-4EDB-33C8F167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147B4-190F-B97F-39BB-784A675C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C2FA8-A1FB-9AEF-A66A-913D05F6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Elbow Connector 70">
            <a:extLst>
              <a:ext uri="{FF2B5EF4-FFF2-40B4-BE49-F238E27FC236}">
                <a16:creationId xmlns:a16="http://schemas.microsoft.com/office/drawing/2014/main" id="{3DA93F57-D4A1-4043-9E19-A6BC1B0CA272}"/>
              </a:ext>
            </a:extLst>
          </p:cNvPr>
          <p:cNvCxnSpPr>
            <a:cxnSpLocks/>
            <a:stCxn id="8" idx="3"/>
            <a:endCxn id="16" idx="1"/>
          </p:cNvCxnSpPr>
          <p:nvPr/>
        </p:nvCxnSpPr>
        <p:spPr>
          <a:xfrm>
            <a:off x="7728181" y="2914440"/>
            <a:ext cx="2016224" cy="514560"/>
          </a:xfrm>
          <a:prstGeom prst="bentConnector3">
            <a:avLst>
              <a:gd name="adj1" fmla="val 22664"/>
            </a:avLst>
          </a:prstGeom>
          <a:ln w="28575">
            <a:solidFill>
              <a:srgbClr val="56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E1E4639B-81B3-B14C-939A-4BD6F74B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the IPS come about?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CFA567-8ABA-5144-9B82-99FBF96D128C}"/>
              </a:ext>
            </a:extLst>
          </p:cNvPr>
          <p:cNvGrpSpPr/>
          <p:nvPr/>
        </p:nvGrpSpPr>
        <p:grpSpPr>
          <a:xfrm>
            <a:off x="1487488" y="1796819"/>
            <a:ext cx="4320480" cy="2208245"/>
            <a:chOff x="323528" y="3435846"/>
            <a:chExt cx="3024336" cy="14401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C9FBF7-736C-ED4D-8BA3-CD6788631526}"/>
                </a:ext>
              </a:extLst>
            </p:cNvPr>
            <p:cNvSpPr/>
            <p:nvPr/>
          </p:nvSpPr>
          <p:spPr>
            <a:xfrm>
              <a:off x="323528" y="3435846"/>
              <a:ext cx="3024336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39700" dir="2700000" algn="tl" rotWithShape="0">
                <a:prstClr val="black">
                  <a:alpha val="6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4" name="Picture 3">
              <a:extLst>
                <a:ext uri="{FF2B5EF4-FFF2-40B4-BE49-F238E27FC236}">
                  <a16:creationId xmlns:a16="http://schemas.microsoft.com/office/drawing/2014/main" id="{C532E21C-9A95-F344-88CC-67A8723694A3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728" y="3544156"/>
              <a:ext cx="2719937" cy="122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4E37079A-A256-064B-826D-5571E909A2F9}"/>
              </a:ext>
            </a:extLst>
          </p:cNvPr>
          <p:cNvCxnSpPr>
            <a:cxnSpLocks/>
            <a:stCxn id="20" idx="2"/>
            <a:endCxn id="7" idx="0"/>
          </p:cNvCxnSpPr>
          <p:nvPr/>
        </p:nvCxnSpPr>
        <p:spPr>
          <a:xfrm rot="16200000" flipH="1">
            <a:off x="4103779" y="3549013"/>
            <a:ext cx="672075" cy="1584176"/>
          </a:xfrm>
          <a:prstGeom prst="bentConnector3">
            <a:avLst>
              <a:gd name="adj1" fmla="val 50000"/>
            </a:avLst>
          </a:prstGeom>
          <a:ln w="28575">
            <a:solidFill>
              <a:srgbClr val="56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09E08DE-EDDA-0942-97CD-F1A3606F1D78}"/>
              </a:ext>
            </a:extLst>
          </p:cNvPr>
          <p:cNvSpPr txBox="1"/>
          <p:nvPr/>
        </p:nvSpPr>
        <p:spPr>
          <a:xfrm>
            <a:off x="335360" y="2084851"/>
            <a:ext cx="1248139" cy="1248139"/>
          </a:xfrm>
          <a:prstGeom prst="ellipse">
            <a:avLst/>
          </a:prstGeom>
          <a:solidFill>
            <a:schemeClr val="tx1"/>
          </a:solidFill>
        </p:spPr>
        <p:txBody>
          <a:bodyPr wrap="square" lIns="48000" tIns="48000" rIns="48000" bIns="48000" rtlCol="0" anchor="ctr" anchorCtr="0">
            <a:no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European Initiatives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0A223C25-AF66-5A46-A9A4-416FD54D699C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5197397" y="4258589"/>
            <a:ext cx="1893220" cy="1440160"/>
          </a:xfrm>
          <a:prstGeom prst="bentConnector3">
            <a:avLst>
              <a:gd name="adj1" fmla="val 16478"/>
            </a:avLst>
          </a:prstGeom>
          <a:ln w="28575">
            <a:solidFill>
              <a:srgbClr val="56A3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2FCAF12-F853-CD42-ACF9-4E393A213E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5627" y="4677139"/>
            <a:ext cx="4992555" cy="1545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A6C54C-0DE0-7A4B-800A-829B7ABF5E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405" y="2468894"/>
            <a:ext cx="1756995" cy="1920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960CDA-2D50-254F-96A6-912C8D5738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989" y="1796820"/>
            <a:ext cx="1728192" cy="2235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F17046-4E4F-5F42-AEF3-EDC15300D5DC}"/>
              </a:ext>
            </a:extLst>
          </p:cNvPr>
          <p:cNvSpPr txBox="1"/>
          <p:nvPr/>
        </p:nvSpPr>
        <p:spPr>
          <a:xfrm>
            <a:off x="3983766" y="4197086"/>
            <a:ext cx="1056116" cy="302058"/>
          </a:xfrm>
          <a:prstGeom prst="rect">
            <a:avLst/>
          </a:prstGeom>
          <a:solidFill>
            <a:srgbClr val="56A345"/>
          </a:solidFill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2009-2016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6F68F04-84EA-204D-B99E-95CDF3928D8C}"/>
              </a:ext>
            </a:extLst>
          </p:cNvPr>
          <p:cNvSpPr txBox="1"/>
          <p:nvPr/>
        </p:nvSpPr>
        <p:spPr>
          <a:xfrm>
            <a:off x="5615947" y="4197086"/>
            <a:ext cx="1056116" cy="302058"/>
          </a:xfrm>
          <a:prstGeom prst="rect">
            <a:avLst/>
          </a:prstGeom>
          <a:solidFill>
            <a:srgbClr val="56A345"/>
          </a:solidFill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2017-2018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769B312-0F19-8E4A-BF4D-4C507B8FF009}"/>
              </a:ext>
            </a:extLst>
          </p:cNvPr>
          <p:cNvSpPr txBox="1"/>
          <p:nvPr/>
        </p:nvSpPr>
        <p:spPr>
          <a:xfrm>
            <a:off x="8496267" y="3318900"/>
            <a:ext cx="1056116" cy="302058"/>
          </a:xfrm>
          <a:prstGeom prst="rect">
            <a:avLst/>
          </a:prstGeom>
          <a:solidFill>
            <a:srgbClr val="56A345"/>
          </a:solidFill>
        </p:spPr>
        <p:txBody>
          <a:bodyPr wrap="square" lIns="48000" tIns="48000" rIns="48000" bIns="48000" rtlCol="0">
            <a:spAutoFit/>
          </a:bodyPr>
          <a:lstStyle/>
          <a:p>
            <a:pPr algn="ctr"/>
            <a:r>
              <a:rPr lang="en-US" sz="1333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2017-2021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9A947-9176-5692-CC2E-23A27F4F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6627F-571D-0F5E-1590-7BC0ED08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FC31C-C2EA-3468-259B-CB5066C2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B2E9-8914-7DF5-E6BE-03B81A9E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The IPS is not just ONE standard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0457A-EE9E-4D5D-683C-09BEA79C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8A502-5F8A-00F1-F72C-23FF4E25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F2BC4-E197-BE11-0835-94C16C31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5F6B29F-195C-E25F-0F57-B65490596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50" y="1376638"/>
            <a:ext cx="9607062" cy="49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110D512D-4677-3EAC-0AAE-4200F572D1B0}"/>
              </a:ext>
            </a:extLst>
          </p:cNvPr>
          <p:cNvSpPr/>
          <p:nvPr/>
        </p:nvSpPr>
        <p:spPr>
          <a:xfrm>
            <a:off x="2185319" y="4454804"/>
            <a:ext cx="1270042" cy="476674"/>
          </a:xfrm>
          <a:prstGeom prst="rect">
            <a:avLst/>
          </a:prstGeom>
          <a:gradFill>
            <a:gsLst>
              <a:gs pos="0">
                <a:srgbClr val="FF0000"/>
              </a:gs>
              <a:gs pos="68000">
                <a:srgbClr val="FB7862"/>
              </a:gs>
              <a:gs pos="100000">
                <a:srgbClr val="F99AA2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solidFill>
                  <a:schemeClr val="bg1"/>
                </a:solidFill>
              </a:rPr>
              <a:t>eHDSI</a:t>
            </a:r>
            <a:endParaRPr lang="en-GB" sz="1200" b="1" dirty="0">
              <a:solidFill>
                <a:schemeClr val="bg1"/>
              </a:solidFill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PS CDA IG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495475-8A25-0FBC-BE0F-0D43AA3681EE}"/>
              </a:ext>
            </a:extLst>
          </p:cNvPr>
          <p:cNvCxnSpPr>
            <a:stCxn id="6" idx="3"/>
          </p:cNvCxnSpPr>
          <p:nvPr/>
        </p:nvCxnSpPr>
        <p:spPr>
          <a:xfrm>
            <a:off x="3455361" y="4693141"/>
            <a:ext cx="1956897" cy="0"/>
          </a:xfrm>
          <a:prstGeom prst="line">
            <a:avLst/>
          </a:prstGeom>
          <a:ln w="38100">
            <a:solidFill>
              <a:schemeClr val="tx1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092A172-E044-0204-CB4A-6D7EDE7B8F46}"/>
              </a:ext>
            </a:extLst>
          </p:cNvPr>
          <p:cNvCxnSpPr>
            <a:endCxn id="6" idx="0"/>
          </p:cNvCxnSpPr>
          <p:nvPr/>
        </p:nvCxnSpPr>
        <p:spPr>
          <a:xfrm rot="5400000">
            <a:off x="2679730" y="3884707"/>
            <a:ext cx="710707" cy="429486"/>
          </a:xfrm>
          <a:prstGeom prst="bentConnector3">
            <a:avLst>
              <a:gd name="adj1" fmla="val 1318"/>
            </a:avLst>
          </a:prstGeom>
          <a:ln w="38100">
            <a:solidFill>
              <a:schemeClr val="tx1"/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9F68-E27C-523D-6F39-64D8BCAA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NL" dirty="0"/>
            </a:br>
            <a:r>
              <a:rPr lang="en-NL" dirty="0"/>
              <a:t>Local implementations – two examples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CB6272-5D10-7FDE-0C5F-C0BF0BAC4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L" dirty="0"/>
              <a:t>Canada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499894-565C-BA04-DCC3-2CF9BFCD8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06143" y="1681163"/>
            <a:ext cx="4636478" cy="823912"/>
          </a:xfrm>
        </p:spPr>
        <p:txBody>
          <a:bodyPr/>
          <a:lstStyle/>
          <a:p>
            <a:r>
              <a:rPr lang="en-NL" dirty="0"/>
              <a:t>Netherlands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D6135F-07A2-8287-3B51-28D438132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09744" y="2505075"/>
            <a:ext cx="4636479" cy="3684588"/>
          </a:xfrm>
        </p:spPr>
        <p:txBody>
          <a:bodyPr>
            <a:normAutofit fontScale="55000" lnSpcReduction="20000"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coded medication can be expressed as: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GTIN International Article Number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ZI-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nummer</a:t>
            </a: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(2.16.840.1.113883.2.4.4.8)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Trade product code (HPK)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Prescription code (PRK)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Generic product code (GPK)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Anatomic Therapeutic Classification code (ATC)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Substance Name Code (SNK)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Substance Name Code, in combination with Route of Administration (SSK)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SNOMED CT code</a:t>
            </a:r>
          </a:p>
          <a:p>
            <a:endParaRPr lang="en-NL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EC80D-1D4F-DE73-EBEA-C2447E4AA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FF2F2-34D1-27FC-3381-AE80A04B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A3F42-91ED-EE11-F0DC-B285CFEE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6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B8E372-0027-BA76-D2EB-B88045E69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214"/>
          <a:stretch/>
        </p:blipFill>
        <p:spPr>
          <a:xfrm>
            <a:off x="1720121" y="2578100"/>
            <a:ext cx="3155778" cy="281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A03203-B221-A328-ED7E-4B9267E6D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143" y="2578100"/>
            <a:ext cx="2298700" cy="1701800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CDBBE12F-9C4E-845E-AE33-5BDAFA53D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513" y="392879"/>
            <a:ext cx="2997543" cy="6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E342-4E99-E103-8258-5772781D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Medication in MyHealth@EU (CDA 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BE9A1-8A7B-31F0-FFA2-8CBAC824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736" y="1825625"/>
            <a:ext cx="9607063" cy="4530724"/>
          </a:xfrm>
        </p:spPr>
        <p:txBody>
          <a:bodyPr>
            <a:normAutofit lnSpcReduction="10000"/>
          </a:bodyPr>
          <a:lstStyle/>
          <a:p>
            <a:pPr marL="0" indent="0" algn="l" fontAlgn="t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element is used to convey a regional/national medicinal product code or MPID compliant with the IDMP system.</a:t>
            </a:r>
          </a:p>
          <a:p>
            <a:pPr marL="0" indent="0" algn="l" fontAlgn="t">
              <a:lnSpc>
                <a:spcPct val="120000"/>
              </a:lnSpc>
              <a:spcBef>
                <a:spcPts val="400"/>
              </a:spcBef>
              <a:buNone/>
            </a:pPr>
            <a:endParaRPr lang="en-GB" sz="16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0" indent="0" algn="l" fontAlgn="t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element MUST </a:t>
            </a:r>
            <a:r>
              <a:rPr lang="en-GB" sz="1600" b="1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be used to convey:</a:t>
            </a:r>
          </a:p>
          <a:p>
            <a:pPr algn="l" fontAlgn="t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ATC code (see 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generalizedMaterialKind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instead)</a:t>
            </a:r>
          </a:p>
          <a:p>
            <a:pPr algn="l" fontAlgn="t">
              <a:lnSpc>
                <a:spcPct val="12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PCID code compliant with the IDMP system (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containerPackagedMedicine.code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to be added later for this use)</a:t>
            </a:r>
          </a:p>
          <a:p>
            <a:pPr marL="0" indent="0" algn="l" fontAlgn="t">
              <a:lnSpc>
                <a:spcPct val="120000"/>
              </a:lnSpc>
              <a:spcBef>
                <a:spcPts val="400"/>
              </a:spcBef>
              <a:buNone/>
            </a:pPr>
            <a:endParaRPr lang="en-GB" sz="1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 fontAlgn="t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&lt;</a:t>
            </a:r>
            <a:r>
              <a:rPr lang="en-GB" sz="1600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originalText</a:t>
            </a: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&gt; under the code MAY be included, but is not expected to be processed by the recipient of the document. If included, it SHALL contain a &lt;reference&gt; whose URI value points to the generic name and strength of the medication in the narrative, or just the generic name alone if strength is not relevant.</a:t>
            </a:r>
            <a:b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en-GB" sz="16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algn="l" fontAlgn="t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If the code is not available, the whole field SHOULD be skipped.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394F6-9E5E-031C-226B-4541693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D460A-D8EB-92FE-F14D-4ABFF1C5E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16EE3-6FED-4244-220A-3D68D4D5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8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EC2AF-D3E1-D41D-B53F-6E1CBBDF7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Medication in the IPS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B464F9-AE1F-EFA6-0B97-113562F7E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274" t="10508" b="43671"/>
          <a:stretch/>
        </p:blipFill>
        <p:spPr>
          <a:xfrm>
            <a:off x="2993170" y="2622680"/>
            <a:ext cx="8055771" cy="235536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C9877-07B7-283A-8E9C-5CF49D1F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D5E00-B72E-C783-1279-ED2458F1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96BFF-F339-AF83-4AE3-5C713182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D472786-6AA5-8052-EBBE-F59C2D017E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426" b="80624"/>
          <a:stretch/>
        </p:blipFill>
        <p:spPr>
          <a:xfrm>
            <a:off x="1849308" y="1475289"/>
            <a:ext cx="6459303" cy="958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EC5BA5-F2B5-9D28-1F9F-D251A8FE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738" y="5166447"/>
            <a:ext cx="8636846" cy="11962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F0BC4C-66DF-EE1C-8194-E401FC25BF82}"/>
              </a:ext>
            </a:extLst>
          </p:cNvPr>
          <p:cNvSpPr/>
          <p:nvPr/>
        </p:nvSpPr>
        <p:spPr>
          <a:xfrm>
            <a:off x="4843849" y="1900343"/>
            <a:ext cx="2545492" cy="5339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10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5FA93-42DD-F977-4350-34D2D177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Medication in real life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241FA-2CEC-30BA-7E5B-23A8F8C6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29 Nov '22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1351C-73ED-77B9-18DC-08A8D49A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Global Collaboration on the International Patient Summary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65242-01B7-9F8D-B3E3-AEC1538B1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9</a:t>
            </a:fld>
            <a:endParaRPr lang="en-GB"/>
          </a:p>
        </p:txBody>
      </p:sp>
      <p:pic>
        <p:nvPicPr>
          <p:cNvPr id="3074" name="Picture 2" descr="Prescription Writing 101 (with Example Prescriptions) - Medical School HQ">
            <a:extLst>
              <a:ext uri="{FF2B5EF4-FFF2-40B4-BE49-F238E27FC236}">
                <a16:creationId xmlns:a16="http://schemas.microsoft.com/office/drawing/2014/main" id="{22C75DD8-6908-D114-BA40-30083F55B5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55" y="1559408"/>
            <a:ext cx="7443580" cy="45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9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8E1D99B-0EEE-CA4D-9232-98FDBE9A72E1}" vid="{D3DF992C-465C-2F46-9B7B-CCCC437F36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3215</TotalTime>
  <Words>821</Words>
  <Application>Microsoft Macintosh PowerPoint</Application>
  <PresentationFormat>Widescreen</PresentationFormat>
  <Paragraphs>145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Times New Roman</vt:lpstr>
      <vt:lpstr>verdana</vt:lpstr>
      <vt:lpstr>verdana</vt:lpstr>
      <vt:lpstr>Office Theme</vt:lpstr>
      <vt:lpstr>International Patient Summary</vt:lpstr>
      <vt:lpstr>Patient Summary in the EHDS*</vt:lpstr>
      <vt:lpstr>What is a Patient Summary</vt:lpstr>
      <vt:lpstr>How did the IPS come about?</vt:lpstr>
      <vt:lpstr>The IPS is not just ONE standard</vt:lpstr>
      <vt:lpstr> Local implementations – two examples</vt:lpstr>
      <vt:lpstr>Medication in MyHealth@EU (CDA IG)</vt:lpstr>
      <vt:lpstr>Medication in the IPS</vt:lpstr>
      <vt:lpstr>Medication in real life</vt:lpstr>
      <vt:lpstr>So who makes the translation?</vt:lpstr>
      <vt:lpstr>Translations in MyHealth@EU</vt:lpstr>
      <vt:lpstr>Translations for the IPS</vt:lpstr>
      <vt:lpstr>Coordinated development is needed</vt:lpstr>
      <vt:lpstr>Questions, Suggestions, Ideas?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Patient Summary</dc:title>
  <dc:creator>Robert Stegwee</dc:creator>
  <cp:lastModifiedBy>Robert Stegwee</cp:lastModifiedBy>
  <cp:revision>9</cp:revision>
  <dcterms:created xsi:type="dcterms:W3CDTF">2022-11-26T16:56:21Z</dcterms:created>
  <dcterms:modified xsi:type="dcterms:W3CDTF">2023-01-12T13:17:11Z</dcterms:modified>
</cp:coreProperties>
</file>