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59" r:id="rId5"/>
  </p:sldMasterIdLst>
  <p:notesMasterIdLst>
    <p:notesMasterId r:id="rId19"/>
  </p:notesMasterIdLst>
  <p:sldIdLst>
    <p:sldId id="256" r:id="rId6"/>
    <p:sldId id="269" r:id="rId7"/>
    <p:sldId id="257" r:id="rId8"/>
    <p:sldId id="273" r:id="rId9"/>
    <p:sldId id="270" r:id="rId10"/>
    <p:sldId id="271" r:id="rId11"/>
    <p:sldId id="272" r:id="rId12"/>
    <p:sldId id="274" r:id="rId13"/>
    <p:sldId id="275" r:id="rId14"/>
    <p:sldId id="276" r:id="rId15"/>
    <p:sldId id="258" r:id="rId16"/>
    <p:sldId id="260" r:id="rId17"/>
    <p:sldId id="262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lyn Gallego" initials="EG" lastIdx="1" clrIdx="0">
    <p:extLst>
      <p:ext uri="{19B8F6BF-5375-455C-9EA6-DF929625EA0E}">
        <p15:presenceInfo xmlns:p15="http://schemas.microsoft.com/office/powerpoint/2012/main" userId="dc39be25654bd5bf" providerId="Windows Live"/>
      </p:ext>
    </p:extLst>
  </p:cmAuthor>
  <p:cmAuthor id="2" name="Katiya Shell" initials="KS" lastIdx="2" clrIdx="1">
    <p:extLst>
      <p:ext uri="{19B8F6BF-5375-455C-9EA6-DF929625EA0E}">
        <p15:presenceInfo xmlns:p15="http://schemas.microsoft.com/office/powerpoint/2012/main" userId="1a7c0bcf3bfc85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99F"/>
    <a:srgbClr val="4EBBAE"/>
    <a:srgbClr val="0C8612"/>
    <a:srgbClr val="526DB0"/>
    <a:srgbClr val="77BEB7"/>
    <a:srgbClr val="578355"/>
    <a:srgbClr val="60A67E"/>
    <a:srgbClr val="91BAD3"/>
    <a:srgbClr val="217AA0"/>
    <a:srgbClr val="A5D5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5" autoAdjust="0"/>
    <p:restoredTop sz="91312" autoAdjust="0"/>
  </p:normalViewPr>
  <p:slideViewPr>
    <p:cSldViewPr snapToGrid="0" snapToObjects="1">
      <p:cViewPr varScale="1">
        <p:scale>
          <a:sx n="111" d="100"/>
          <a:sy n="111" d="100"/>
        </p:scale>
        <p:origin x="1344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BC922-E440-422F-A349-E38A21331C89}" type="datetimeFigureOut">
              <a:rPr lang="en-US" smtClean="0"/>
              <a:t>6/20/22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7D93F-62D8-45CB-92B4-E6BFF4685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9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0" y="3663474"/>
            <a:ext cx="9144000" cy="4715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Place Title Here</a:t>
            </a:r>
            <a:endParaRPr lang="en-US" dirty="0">
              <a:solidFill>
                <a:srgbClr val="B5B5B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5D257-49F9-7A41-BB30-DC2B91B1B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5C561-7098-8140-BD11-78F420F85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69085-4E1B-1F40-B017-187E5F9145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C2F98-AE99-EE47-9E67-0D919C4F1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81B2B-A230-B247-9806-9564B31D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4264BF6-5E93-4A47-BFAE-62729609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7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86550-FA22-324D-80CF-8A8324373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5D5E3-01BA-A34C-AA6C-4B5B56DDC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642F45-AE38-2443-814D-EDF831BD5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035D7-1042-F14E-95FD-5F94A3E39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98318-DA1A-0C40-BAB3-06F70B85D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2B7BF-4DB9-C543-9456-A40D0676E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4264BF6-5E93-4A47-BFAE-62729609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9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E8194-B23A-B647-AA53-1A713ADE8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E5E08-C33E-754D-8F64-B7F0B9F04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1AB8FD-87C5-9843-A3B4-8BF3F15A9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A2AA65-4090-1246-B543-D054C9961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C90776-2BF0-9243-A454-06BFB7341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4A0C16-B563-1642-AE4A-89092E22CD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8FF3CD-3714-0741-B3EB-2285C84E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83FB0A-519D-854E-8E94-DC3A12D9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4264BF6-5E93-4A47-BFAE-62729609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2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67FD7-DB7D-6A48-B7A9-458B69290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A9A19D-ADE9-A742-9B0C-A83B416F39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6131DC-C66B-3C4E-BDEE-E939DDA60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EE149-2BA8-524E-ACB9-100302D1F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4264BF6-5E93-4A47-BFAE-62729609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9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58B08D-C31D-2E44-BA9C-46DBD6852B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FF6547-4280-4A45-9447-EEDC32B1F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5B0AE-4B14-D14D-82DC-785E6D79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4264BF6-5E93-4A47-BFAE-62729609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9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2AE18-5BE5-354E-BD69-3F429A080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1A95A-2F7F-A940-85AA-07E98267D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DF8C25-AA4D-1B42-962A-46804A050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FE163-C049-804A-AE2C-67CAEE08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A87FD-0855-704B-AE2A-BAA8C5CE1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D5E17-3320-BF40-A83D-2258409E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4264BF6-5E93-4A47-BFAE-62729609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0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A2B49-89D3-C04D-BB95-7C51C53C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0D588D-677A-DC42-8AB5-1146565EBC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934EAB-101A-B044-90C1-6F3CEB6E4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12106-0167-A945-B180-046E3CBAE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1590A-F519-7C4C-8977-843087B3D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ADB95-B964-164A-A190-B77CDD8B8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4264BF6-5E93-4A47-BFAE-62729609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0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D883-BDB4-9641-9243-1F622D613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03E5AF-3D81-9941-8A4D-0FA2A83CA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33522-423C-F143-A7C9-461845BC08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B4811-BF52-0A40-AA58-4C9B78D0B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C6BCE-0D66-534D-A2F0-4AB01D81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4264BF6-5E93-4A47-BFAE-62729609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9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D411F-167F-424F-BFA3-417DD5EA84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EDEED5-D9E5-944F-B012-F9F01166C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91DE9-81DC-9D4E-B8D0-327D0B6186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5B4CB-C3A5-744F-B68A-42670D7B8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EB5C1-8BE8-BA48-B18B-B2260030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4264BF6-5E93-4A47-BFAE-62729609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9255" y="1439334"/>
            <a:ext cx="8151090" cy="661940"/>
          </a:xfrm>
        </p:spPr>
        <p:txBody>
          <a:bodyPr lIns="0" rIns="0" anchor="t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600" baseline="0">
                <a:solidFill>
                  <a:srgbClr val="217AA0"/>
                </a:solidFill>
              </a:defRPr>
            </a:lvl1pPr>
          </a:lstStyle>
          <a:p>
            <a:r>
              <a:rPr lang="en-US" dirty="0"/>
              <a:t>Place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254" y="2216728"/>
            <a:ext cx="8151090" cy="1131454"/>
          </a:xfrm>
        </p:spPr>
        <p:txBody>
          <a:bodyPr lIns="0" rIns="0" anchor="t">
            <a:normAutofit/>
          </a:bodyPr>
          <a:lstStyle>
            <a:lvl1pPr marL="0" indent="0" algn="l">
              <a:buNone/>
              <a:defRPr sz="1200" b="0" i="0">
                <a:solidFill>
                  <a:srgbClr val="33333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86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819" y="1082387"/>
            <a:ext cx="7289030" cy="603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18" y="1685637"/>
            <a:ext cx="7289031" cy="2609273"/>
          </a:xfrm>
        </p:spPr>
        <p:txBody>
          <a:bodyPr/>
          <a:lstStyle>
            <a:lvl1pPr marL="192024" indent="-192024"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075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55" y="830787"/>
            <a:ext cx="7955588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755" y="1688037"/>
            <a:ext cx="3766176" cy="2978727"/>
          </a:xfrm>
        </p:spPr>
        <p:txBody>
          <a:bodyPr>
            <a:normAutofit/>
          </a:bodyPr>
          <a:lstStyle>
            <a:lvl1pPr marL="192024" indent="-192024">
              <a:lnSpc>
                <a:spcPct val="90000"/>
              </a:lnSpc>
              <a:defRPr sz="1600"/>
            </a:lvl1pPr>
            <a:lvl2pPr>
              <a:lnSpc>
                <a:spcPct val="80000"/>
              </a:lnSpc>
              <a:defRPr sz="1600"/>
            </a:lvl2pPr>
            <a:lvl3pPr>
              <a:lnSpc>
                <a:spcPct val="80000"/>
              </a:lnSpc>
              <a:defRPr sz="1600"/>
            </a:lvl3pPr>
            <a:lvl4pPr>
              <a:lnSpc>
                <a:spcPct val="80000"/>
              </a:lnSpc>
              <a:defRPr sz="1600"/>
            </a:lvl4pPr>
            <a:lvl5pPr>
              <a:lnSpc>
                <a:spcPct val="8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57569" y="1688037"/>
            <a:ext cx="4041775" cy="2978727"/>
          </a:xfrm>
        </p:spPr>
        <p:txBody>
          <a:bodyPr>
            <a:normAutofit/>
          </a:bodyPr>
          <a:lstStyle>
            <a:lvl1pPr marL="192024" indent="-192024">
              <a:lnSpc>
                <a:spcPct val="80000"/>
              </a:lnSpc>
              <a:defRPr sz="1600"/>
            </a:lvl1pPr>
            <a:lvl2pPr>
              <a:lnSpc>
                <a:spcPct val="80000"/>
              </a:lnSpc>
              <a:defRPr sz="1600"/>
            </a:lvl2pPr>
            <a:lvl3pPr>
              <a:lnSpc>
                <a:spcPct val="80000"/>
              </a:lnSpc>
              <a:defRPr sz="1600"/>
            </a:lvl3pPr>
            <a:lvl4pPr>
              <a:lnSpc>
                <a:spcPct val="80000"/>
              </a:lnSpc>
              <a:defRPr sz="1600"/>
            </a:lvl4pPr>
            <a:lvl5pPr>
              <a:lnSpc>
                <a:spcPct val="8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407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03" y="979702"/>
            <a:ext cx="2734302" cy="871538"/>
          </a:xfrm>
        </p:spPr>
        <p:txBody>
          <a:bodyPr anchor="t"/>
          <a:lstStyle>
            <a:lvl1pPr algn="l">
              <a:lnSpc>
                <a:spcPct val="80000"/>
              </a:lnSpc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5341" y="979704"/>
            <a:ext cx="5111750" cy="3646540"/>
          </a:xfrm>
        </p:spPr>
        <p:txBody>
          <a:bodyPr>
            <a:normAutofit/>
          </a:bodyPr>
          <a:lstStyle>
            <a:lvl1pPr marL="192024" indent="-192024">
              <a:lnSpc>
                <a:spcPct val="80000"/>
              </a:lnSpc>
              <a:defRPr sz="18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1503" y="1851241"/>
            <a:ext cx="2734302" cy="2775003"/>
          </a:xfrm>
        </p:spPr>
        <p:txBody>
          <a:bodyPr/>
          <a:lstStyle>
            <a:lvl1pPr marL="192024" indent="-192024">
              <a:lnSpc>
                <a:spcPct val="80000"/>
              </a:lnSpc>
              <a:buFont typeface="Arial"/>
              <a:buChar char="•"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1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53" y="3395620"/>
            <a:ext cx="7673879" cy="3681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753" y="3763818"/>
            <a:ext cx="7673879" cy="57727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592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36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A8074-40DE-5945-8174-B2A4105B3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6F7AB6-1FBB-1647-B228-7840B8787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40437-236F-394F-95E3-F63CDB8CF3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7DC53-FFA9-5248-9126-5325D4DF6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9B135-A686-8640-B5E0-DDA3272F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4264BF6-5E93-4A47-BFAE-62729609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1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42073-4410-5E4F-B0F0-3645705AC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9A457-93CF-7D42-BA80-94253858E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1DA4C-3EC3-0D40-99DB-5D4E8019AF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FF18F-7239-2147-A3B5-73271438B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238A5-0E92-434F-9732-3D89E718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4264BF6-5E93-4A47-BFAE-62729609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7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00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5818" y="1082387"/>
            <a:ext cx="7335212" cy="603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19" y="1685637"/>
            <a:ext cx="7335212" cy="260927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F2E99F-2763-AA4B-B999-24A5C0AD49FF}"/>
              </a:ext>
            </a:extLst>
          </p:cNvPr>
          <p:cNvSpPr txBox="1"/>
          <p:nvPr userDrawn="1"/>
        </p:nvSpPr>
        <p:spPr>
          <a:xfrm>
            <a:off x="8648536" y="4743548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Font typeface="Arial" charset="0"/>
              <a:buNone/>
            </a:pPr>
            <a:fld id="{1F6C7E17-5277-EB49-A257-E6725E3E1F13}" type="slidenum">
              <a:rPr lang="en-US" sz="800" smtClean="0">
                <a:solidFill>
                  <a:srgbClr val="4EB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800" dirty="0">
              <a:solidFill>
                <a:srgbClr val="4EB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9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3" r:id="rId4"/>
    <p:sldLayoutId id="2147483656" r:id="rId5"/>
    <p:sldLayoutId id="2147483657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17AA0"/>
          </a:solidFill>
          <a:latin typeface="Verdana"/>
          <a:ea typeface="+mj-ea"/>
          <a:cs typeface="Verdana"/>
        </a:defRPr>
      </a:lvl1pPr>
    </p:titleStyle>
    <p:bodyStyle>
      <a:lvl1pPr marL="192024" indent="-192024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•"/>
        <a:defRPr sz="1800" b="0" i="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–"/>
        <a:defRPr sz="1800" b="0" i="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•"/>
        <a:defRPr sz="1800" b="0" i="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–"/>
        <a:defRPr sz="1800" b="0" i="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»"/>
        <a:defRPr sz="1800" b="0" i="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0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tional-patient-summary.net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@mhnusbaum.com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tif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intinitiativecouncil.org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635" y="3063518"/>
            <a:ext cx="765383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IHE USA’s Path to Production Digital Series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Phase 3 – Defining the Business Case | June 22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&amp; 23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rd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2022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635" y="4052771"/>
            <a:ext cx="8625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Advancing the International Patient Summary Through Collaboration</a:t>
            </a:r>
          </a:p>
          <a:p>
            <a:endParaRPr lang="en-CA" b="1" i="1" dirty="0">
              <a:solidFill>
                <a:srgbClr val="1B799F"/>
              </a:solidFill>
            </a:endParaRPr>
          </a:p>
          <a:p>
            <a:r>
              <a:rPr lang="en-CA" sz="1600" b="1" i="1" dirty="0">
                <a:solidFill>
                  <a:srgbClr val="1B799F"/>
                </a:solidFill>
              </a:rPr>
              <a:t>Presented by:  Michael Nusbaum, IHE International</a:t>
            </a:r>
            <a:endParaRPr lang="en-CA" sz="1400" b="1" i="1" dirty="0">
              <a:solidFill>
                <a:srgbClr val="1B79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3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E3DFD-FF85-E149-815A-A078E0B79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with Implementers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25916-14E9-E84B-82AC-CB2B46791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Feedback from testing:  </a:t>
            </a:r>
            <a:r>
              <a:rPr lang="en-US" i="1" dirty="0"/>
              <a:t>Connectathons</a:t>
            </a:r>
            <a:r>
              <a:rPr lang="en-US" dirty="0"/>
              <a:t> (IHE, FHIR, GDHP)</a:t>
            </a:r>
          </a:p>
          <a:p>
            <a:r>
              <a:rPr lang="en-US" dirty="0"/>
              <a:t>At scale implementer feedback considered essential to maintain the quality of the standards artifacts</a:t>
            </a:r>
          </a:p>
          <a:p>
            <a:r>
              <a:rPr lang="en-US" dirty="0"/>
              <a:t>Feedback loops provided to JIC </a:t>
            </a:r>
            <a:r>
              <a:rPr lang="en-US" dirty="0" err="1"/>
              <a:t>xSDO</a:t>
            </a:r>
            <a:r>
              <a:rPr lang="en-US" dirty="0"/>
              <a:t> IPS Collaboration Committee, and to individual SDO’s</a:t>
            </a:r>
          </a:p>
          <a:p>
            <a:r>
              <a:rPr lang="en-US" dirty="0"/>
              <a:t>Support from industry associations (HIMSS, GDHP, vendor groups)</a:t>
            </a:r>
          </a:p>
          <a:p>
            <a:r>
              <a:rPr lang="en-US" dirty="0"/>
              <a:t>Implementer feedback reflected in new releases of </a:t>
            </a:r>
            <a:r>
              <a:rPr lang="en-US" b="1" u="sng" dirty="0"/>
              <a:t>all</a:t>
            </a:r>
            <a:r>
              <a:rPr lang="en-US" dirty="0"/>
              <a:t> artifacts</a:t>
            </a:r>
          </a:p>
        </p:txBody>
      </p:sp>
    </p:spTree>
    <p:extLst>
      <p:ext uri="{BB962C8B-B14F-4D97-AF65-F5344CB8AC3E}">
        <p14:creationId xmlns:p14="http://schemas.microsoft.com/office/powerpoint/2010/main" val="405747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8CFE3F-DAF6-5A4D-A9E4-8E49D6D75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567" y="2686756"/>
            <a:ext cx="3697912" cy="164683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0CF7465-DEAA-0941-913D-E019A452A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Canada’s Implementation of IPS</a:t>
            </a:r>
            <a:br>
              <a:rPr lang="en-US" dirty="0"/>
            </a:br>
            <a:r>
              <a:rPr lang="en-US" sz="2000" b="0" i="1" dirty="0"/>
              <a:t>The first pan-Canadian Projectathon</a:t>
            </a:r>
            <a:endParaRPr lang="en-US" b="0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34AC11-9B49-A94A-B212-FFE4A17AD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818" y="1851949"/>
            <a:ext cx="7791574" cy="2442961"/>
          </a:xfrm>
        </p:spPr>
        <p:txBody>
          <a:bodyPr>
            <a:normAutofit/>
          </a:bodyPr>
          <a:lstStyle/>
          <a:p>
            <a:r>
              <a:rPr lang="en-US" sz="1300" dirty="0"/>
              <a:t>Testing a pan-Canadian specification for Patient Summaries (PS-CA), built on the (IPS) standard</a:t>
            </a:r>
          </a:p>
          <a:p>
            <a:r>
              <a:rPr lang="en-US" sz="1300" dirty="0"/>
              <a:t>Utilization of IHE process, IHE tooling (Gazelle) and IHE Support (IHE Catalyst)</a:t>
            </a:r>
          </a:p>
          <a:p>
            <a:r>
              <a:rPr lang="en-US" sz="1300" dirty="0"/>
              <a:t>Feedback to the SDO’s: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70EDB6-F78C-4C47-B8BD-6B1386FAABC5}"/>
              </a:ext>
            </a:extLst>
          </p:cNvPr>
          <p:cNvSpPr txBox="1"/>
          <p:nvPr/>
        </p:nvSpPr>
        <p:spPr>
          <a:xfrm>
            <a:off x="847266" y="2780380"/>
            <a:ext cx="473173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300" dirty="0">
                <a:solidFill>
                  <a:srgbClr val="333333"/>
                </a:solidFill>
                <a:latin typeface="Arial"/>
                <a:cs typeface="Arial"/>
              </a:rPr>
              <a:t>Need to add support of Provenance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300" dirty="0">
                <a:solidFill>
                  <a:srgbClr val="333333"/>
                </a:solidFill>
                <a:latin typeface="Arial"/>
                <a:cs typeface="Arial"/>
              </a:rPr>
              <a:t>Problems with unique identification of documents 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300" dirty="0">
                <a:solidFill>
                  <a:srgbClr val="333333"/>
                </a:solidFill>
                <a:latin typeface="Arial"/>
                <a:cs typeface="Arial"/>
              </a:rPr>
              <a:t>FHIR-based integrations are still primitive, one-off, and point-to-point 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300" dirty="0">
                <a:solidFill>
                  <a:srgbClr val="333333"/>
                </a:solidFill>
                <a:latin typeface="Arial"/>
                <a:cs typeface="Arial"/>
              </a:rPr>
              <a:t>Curation of Patient Summaries for different specialist groups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300" dirty="0">
                <a:solidFill>
                  <a:srgbClr val="333333"/>
                </a:solidFill>
                <a:latin typeface="Arial"/>
                <a:cs typeface="Arial"/>
              </a:rPr>
              <a:t>Workflow: how to keep the data in Patient Summaries relevant, organized and updated for clinicians to facilitate transitions of care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88F811-D60C-0243-AE78-5BF6E6326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146" y="1216588"/>
            <a:ext cx="2248382" cy="397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FBCEFF-2E55-C946-8EE7-57BF144EC1BD}"/>
              </a:ext>
            </a:extLst>
          </p:cNvPr>
          <p:cNvSpPr txBox="1"/>
          <p:nvPr/>
        </p:nvSpPr>
        <p:spPr>
          <a:xfrm>
            <a:off x="2022909" y="4737741"/>
            <a:ext cx="6530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217AA0"/>
                </a:solidFill>
                <a:latin typeface="Verdana"/>
                <a:ea typeface="+mj-ea"/>
                <a:cs typeface="Verdana"/>
              </a:rPr>
              <a:t>Canada feedback:          ISO; HL7; IHE; SNOMED; JIC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6C29DFA2-0543-0249-95B3-FA3798D96485}"/>
              </a:ext>
            </a:extLst>
          </p:cNvPr>
          <p:cNvSpPr/>
          <p:nvPr/>
        </p:nvSpPr>
        <p:spPr>
          <a:xfrm>
            <a:off x="4351175" y="4845055"/>
            <a:ext cx="520860" cy="1547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D70AF-7864-884D-803A-5384580AE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IPS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7FB9D-953D-BF46-95F4-A06B442FA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818" y="1685637"/>
            <a:ext cx="4850511" cy="3374043"/>
          </a:xfrm>
        </p:spPr>
        <p:txBody>
          <a:bodyPr>
            <a:normAutofit fontScale="92500" lnSpcReduction="10000"/>
          </a:bodyPr>
          <a:lstStyle/>
          <a:p>
            <a:r>
              <a:rPr lang="en-US" sz="1400" dirty="0"/>
              <a:t>Single-source, logo, motto </a:t>
            </a:r>
            <a:r>
              <a:rPr lang="en-US" sz="1400" i="1" dirty="0"/>
              <a:t>“key health data worldwide”</a:t>
            </a:r>
          </a:p>
          <a:p>
            <a:r>
              <a:rPr lang="en-US" sz="1400" dirty="0"/>
              <a:t>Navigation guidance for different audiences</a:t>
            </a:r>
          </a:p>
          <a:p>
            <a:pPr lvl="1"/>
            <a:r>
              <a:rPr lang="en-US" sz="1400" dirty="0"/>
              <a:t>Patient, Healthcare Provider</a:t>
            </a:r>
          </a:p>
          <a:p>
            <a:pPr lvl="1"/>
            <a:r>
              <a:rPr lang="en-US" sz="1400" dirty="0"/>
              <a:t>Health Data Expert, IT Developer, Standards Expert</a:t>
            </a:r>
          </a:p>
          <a:p>
            <a:r>
              <a:rPr lang="en-US" sz="1400" dirty="0"/>
              <a:t>Implementation Guidance</a:t>
            </a:r>
          </a:p>
          <a:p>
            <a:r>
              <a:rPr lang="en-US" sz="1400" dirty="0"/>
              <a:t>Standards &amp; Specifications</a:t>
            </a:r>
          </a:p>
          <a:p>
            <a:r>
              <a:rPr lang="en-US" sz="1400" dirty="0"/>
              <a:t>Educational Materials</a:t>
            </a:r>
          </a:p>
          <a:p>
            <a:r>
              <a:rPr lang="en-US" sz="1400" dirty="0"/>
              <a:t>Global Implementation References</a:t>
            </a:r>
          </a:p>
          <a:p>
            <a:r>
              <a:rPr lang="en-US" sz="1400" dirty="0"/>
              <a:t>Community of Practice</a:t>
            </a:r>
          </a:p>
          <a:p>
            <a:r>
              <a:rPr lang="en-US" sz="1400" dirty="0"/>
              <a:t>Publications, Presentations, Videos (including a “vault”)</a:t>
            </a:r>
          </a:p>
          <a:p>
            <a:r>
              <a:rPr lang="en-US" sz="1400" dirty="0"/>
              <a:t>IPS Viewer (open source)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3BA57-69E4-064E-8752-3A47B139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5ED3A8-10CE-8B4F-9FF0-5BB4FEE04E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2083" y="1284620"/>
            <a:ext cx="3455786" cy="28957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752DA5-6C61-E549-8814-3007924A064B}"/>
              </a:ext>
            </a:extLst>
          </p:cNvPr>
          <p:cNvSpPr txBox="1"/>
          <p:nvPr/>
        </p:nvSpPr>
        <p:spPr>
          <a:xfrm>
            <a:off x="5566331" y="4180378"/>
            <a:ext cx="32615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hlinkClick r:id="rId3"/>
              </a:rPr>
              <a:t>https://international-patient-</a:t>
            </a:r>
            <a:r>
              <a:rPr lang="en-US" sz="1350" dirty="0" err="1">
                <a:hlinkClick r:id="rId3"/>
              </a:rPr>
              <a:t>summary.net</a:t>
            </a:r>
            <a:r>
              <a:rPr lang="en-US" sz="1350" dirty="0">
                <a:hlinkClick r:id="rId3"/>
              </a:rPr>
              <a:t>/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57289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7AACD-8D22-8A4A-B421-1C3E4B317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01339D-E895-EC4D-8D75-F77195415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569" y="1685637"/>
            <a:ext cx="3225899" cy="37359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16655E-568E-BB44-9EE5-24B3CA24A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45E212-7698-D947-9A88-804FA37AC414}"/>
              </a:ext>
            </a:extLst>
          </p:cNvPr>
          <p:cNvSpPr txBox="1"/>
          <p:nvPr/>
        </p:nvSpPr>
        <p:spPr>
          <a:xfrm>
            <a:off x="5677989" y="2281646"/>
            <a:ext cx="2672526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Michael Nusbaum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michael@mhnusbaum.com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+1-786-603-9137</a:t>
            </a:r>
          </a:p>
        </p:txBody>
      </p:sp>
    </p:spTree>
    <p:extLst>
      <p:ext uri="{BB962C8B-B14F-4D97-AF65-F5344CB8AC3E}">
        <p14:creationId xmlns:p14="http://schemas.microsoft.com/office/powerpoint/2010/main" val="416191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51546-7EAC-E640-88CC-985996AF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Michael Nusbaum, </a:t>
            </a:r>
            <a:r>
              <a:rPr lang="en-US" i="1" dirty="0" err="1"/>
              <a:t>BASc</a:t>
            </a:r>
            <a:r>
              <a:rPr lang="en-US" i="1" dirty="0"/>
              <a:t>, MHSA, FHIMSS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4B44E41-96F4-0F4B-A95F-D0CBD84AD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011" y="1862388"/>
            <a:ext cx="2608263" cy="2608263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53D7A1-7B2C-0846-A914-6353936D69D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144963" y="2078955"/>
            <a:ext cx="4999037" cy="2458119"/>
          </a:xfrm>
        </p:spPr>
        <p:txBody>
          <a:bodyPr>
            <a:normAutofit/>
          </a:bodyPr>
          <a:lstStyle/>
          <a:p>
            <a:pPr marL="495287" lvl="1" indent="-165096">
              <a:buFont typeface="Arial" panose="020B0604020202020204" pitchFamily="34" charset="0"/>
              <a:buChar char="•"/>
            </a:pPr>
            <a:r>
              <a:rPr lang="en-US" sz="1500" dirty="0"/>
              <a:t>IHE International Board</a:t>
            </a:r>
          </a:p>
          <a:p>
            <a:pPr marL="495287" lvl="1" indent="-165096">
              <a:buFont typeface="Arial" panose="020B0604020202020204" pitchFamily="34" charset="0"/>
              <a:buChar char="•"/>
            </a:pPr>
            <a:r>
              <a:rPr lang="en-US" sz="1500" dirty="0"/>
              <a:t>ISO/TC215 Health Informatics</a:t>
            </a:r>
          </a:p>
          <a:p>
            <a:pPr marL="495287" lvl="1" indent="-165096">
              <a:buFont typeface="Arial" panose="020B0604020202020204" pitchFamily="34" charset="0"/>
              <a:buChar char="•"/>
            </a:pPr>
            <a:r>
              <a:rPr lang="en-US" sz="1500" dirty="0"/>
              <a:t>Joint Initiative Council Executive</a:t>
            </a:r>
          </a:p>
          <a:p>
            <a:pPr marL="495287" lvl="1" indent="-165096">
              <a:buFont typeface="Arial" panose="020B0604020202020204" pitchFamily="34" charset="0"/>
              <a:buChar char="•"/>
            </a:pPr>
            <a:r>
              <a:rPr lang="en-US" sz="1500" dirty="0"/>
              <a:t>IHE IPS Profile </a:t>
            </a:r>
            <a:r>
              <a:rPr lang="en-US" sz="1500" dirty="0" err="1"/>
              <a:t>xSDO</a:t>
            </a:r>
            <a:r>
              <a:rPr lang="en-US" sz="1500" dirty="0"/>
              <a:t> Development co-Chair</a:t>
            </a:r>
          </a:p>
          <a:p>
            <a:pPr marL="495287" lvl="1" indent="-165096">
              <a:buFont typeface="Arial" panose="020B0604020202020204" pitchFamily="34" charset="0"/>
              <a:buChar char="•"/>
            </a:pPr>
            <a:r>
              <a:rPr lang="en-US" sz="1500" dirty="0"/>
              <a:t>President, MH Nusbaum &amp; Associates Ltd.</a:t>
            </a:r>
          </a:p>
          <a:p>
            <a:pPr marL="0" indent="-220721">
              <a:buFont typeface="Arial" panose="020B0604020202020204" pitchFamily="34" charset="0"/>
              <a:buChar char="•"/>
            </a:pPr>
            <a:endParaRPr lang="en-US" dirty="0"/>
          </a:p>
          <a:p>
            <a:pPr marL="550913" lvl="1" indent="-220721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A98A078-57A8-AC42-8A56-E0202267B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41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831" y="1226784"/>
            <a:ext cx="7725885" cy="66194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832" y="1888724"/>
            <a:ext cx="7932822" cy="2779070"/>
          </a:xfrm>
        </p:spPr>
        <p:txBody>
          <a:bodyPr>
            <a:normAutofit/>
          </a:bodyPr>
          <a:lstStyle/>
          <a:p>
            <a:pPr marL="825500" indent="-514350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400" b="1" dirty="0"/>
              <a:t>What is the International Patient Summary (IPS)?</a:t>
            </a:r>
          </a:p>
          <a:p>
            <a:pPr marL="825500" indent="-514350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400" b="1" dirty="0"/>
              <a:t>Opportunities afforded by IPS</a:t>
            </a:r>
          </a:p>
          <a:p>
            <a:pPr marL="825500" indent="-514350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400" b="1" dirty="0"/>
              <a:t>IPS Collaboration at many levels</a:t>
            </a:r>
          </a:p>
          <a:p>
            <a:pPr marL="825500" indent="-514350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400" b="1" dirty="0"/>
              <a:t>IPS Implementation opportunities and learnings</a:t>
            </a:r>
          </a:p>
          <a:p>
            <a:pPr marL="825500" indent="-514350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400" b="1" dirty="0"/>
              <a:t>How to engage</a:t>
            </a:r>
          </a:p>
        </p:txBody>
      </p:sp>
    </p:spTree>
    <p:extLst>
      <p:ext uri="{BB962C8B-B14F-4D97-AF65-F5344CB8AC3E}">
        <p14:creationId xmlns:p14="http://schemas.microsoft.com/office/powerpoint/2010/main" val="343570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E1C266-4546-E045-8914-9181F0058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256" y="849986"/>
            <a:ext cx="4212910" cy="1037743"/>
          </a:xfrm>
        </p:spPr>
        <p:txBody>
          <a:bodyPr>
            <a:normAutofit/>
          </a:bodyPr>
          <a:lstStyle/>
          <a:p>
            <a:r>
              <a:rPr lang="en-US" sz="3200" dirty="0"/>
              <a:t>The IPS Journey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F7C873-1442-D640-9314-78557D37AB81}"/>
              </a:ext>
            </a:extLst>
          </p:cNvPr>
          <p:cNvSpPr txBox="1"/>
          <p:nvPr/>
        </p:nvSpPr>
        <p:spPr>
          <a:xfrm>
            <a:off x="3559034" y="5975817"/>
            <a:ext cx="1443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European initiatives</a:t>
            </a:r>
          </a:p>
        </p:txBody>
      </p: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E9282C63-DEF7-C04C-A686-D60429EBF3AB}"/>
              </a:ext>
            </a:extLst>
          </p:cNvPr>
          <p:cNvCxnSpPr>
            <a:cxnSpLocks/>
            <a:stCxn id="26" idx="3"/>
            <a:endCxn id="25" idx="1"/>
          </p:cNvCxnSpPr>
          <p:nvPr/>
        </p:nvCxnSpPr>
        <p:spPr>
          <a:xfrm>
            <a:off x="6078872" y="2509921"/>
            <a:ext cx="1512168" cy="385920"/>
          </a:xfrm>
          <a:prstGeom prst="bentConnector3">
            <a:avLst>
              <a:gd name="adj1" fmla="val 22664"/>
            </a:avLst>
          </a:prstGeom>
          <a:ln w="28575">
            <a:solidFill>
              <a:srgbClr val="56A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727E182-A664-6A43-8322-5A685120A595}"/>
              </a:ext>
            </a:extLst>
          </p:cNvPr>
          <p:cNvGrpSpPr/>
          <p:nvPr/>
        </p:nvGrpSpPr>
        <p:grpSpPr>
          <a:xfrm>
            <a:off x="1398352" y="1671705"/>
            <a:ext cx="3240360" cy="1656184"/>
            <a:chOff x="323528" y="3435846"/>
            <a:chExt cx="3024336" cy="14401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38F249F-CBCF-944A-92C4-518E8FAAA95D}"/>
                </a:ext>
              </a:extLst>
            </p:cNvPr>
            <p:cNvSpPr/>
            <p:nvPr/>
          </p:nvSpPr>
          <p:spPr>
            <a:xfrm>
              <a:off x="323528" y="3435846"/>
              <a:ext cx="3024336" cy="1440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92100" dist="139700" dir="2700000" algn="tl" rotWithShape="0">
                <a:prstClr val="black">
                  <a:alpha val="6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6912B220-6A68-BE4E-87DD-17F208F65175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5728" y="3544156"/>
              <a:ext cx="2719937" cy="1223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BB7265EE-CC5D-FB49-B428-366254C6298E}"/>
              </a:ext>
            </a:extLst>
          </p:cNvPr>
          <p:cNvCxnSpPr>
            <a:cxnSpLocks/>
            <a:stCxn id="19" idx="2"/>
            <a:endCxn id="24" idx="0"/>
          </p:cNvCxnSpPr>
          <p:nvPr/>
        </p:nvCxnSpPr>
        <p:spPr>
          <a:xfrm rot="16200000" flipH="1">
            <a:off x="3360570" y="2985851"/>
            <a:ext cx="504056" cy="1188132"/>
          </a:xfrm>
          <a:prstGeom prst="bentConnector3">
            <a:avLst>
              <a:gd name="adj1" fmla="val 50000"/>
            </a:avLst>
          </a:prstGeom>
          <a:ln w="28575">
            <a:solidFill>
              <a:srgbClr val="56A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6CA7091-8A1C-834A-9760-332392913649}"/>
              </a:ext>
            </a:extLst>
          </p:cNvPr>
          <p:cNvSpPr txBox="1"/>
          <p:nvPr/>
        </p:nvSpPr>
        <p:spPr>
          <a:xfrm>
            <a:off x="534256" y="1887729"/>
            <a:ext cx="936104" cy="936104"/>
          </a:xfrm>
          <a:prstGeom prst="ellipse">
            <a:avLst/>
          </a:prstGeom>
          <a:solidFill>
            <a:schemeClr val="tx1"/>
          </a:solidFill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European Initiatives</a:t>
            </a:r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B3BA9448-5733-0946-B20D-874FAE2522E1}"/>
              </a:ext>
            </a:extLst>
          </p:cNvPr>
          <p:cNvCxnSpPr>
            <a:cxnSpLocks/>
            <a:stCxn id="26" idx="2"/>
          </p:cNvCxnSpPr>
          <p:nvPr/>
        </p:nvCxnSpPr>
        <p:spPr>
          <a:xfrm rot="5400000">
            <a:off x="4180783" y="3518033"/>
            <a:ext cx="1419915" cy="1080120"/>
          </a:xfrm>
          <a:prstGeom prst="bentConnector3">
            <a:avLst>
              <a:gd name="adj1" fmla="val 16478"/>
            </a:avLst>
          </a:prstGeom>
          <a:ln w="28575">
            <a:solidFill>
              <a:srgbClr val="56A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5777DE5F-33EE-A140-AD78-BAD8736522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4456" y="3831945"/>
            <a:ext cx="3744416" cy="1159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010AA3E-2478-4B4F-B86A-AC81846E47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040" y="2175761"/>
            <a:ext cx="1317746" cy="14401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0549561-8333-A543-B2C8-01BAE7E5923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728" y="1671705"/>
            <a:ext cx="1296144" cy="167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8A3A9F1-D52C-6F4E-8741-E8CE3040B5CC}"/>
              </a:ext>
            </a:extLst>
          </p:cNvPr>
          <p:cNvSpPr txBox="1"/>
          <p:nvPr/>
        </p:nvSpPr>
        <p:spPr>
          <a:xfrm>
            <a:off x="3270560" y="3471905"/>
            <a:ext cx="792087" cy="226591"/>
          </a:xfrm>
          <a:prstGeom prst="rect">
            <a:avLst/>
          </a:prstGeom>
          <a:solidFill>
            <a:srgbClr val="56A345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2009-2016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DE2388-35F8-CE47-AD64-4235E7E52CD7}"/>
              </a:ext>
            </a:extLst>
          </p:cNvPr>
          <p:cNvSpPr txBox="1"/>
          <p:nvPr/>
        </p:nvSpPr>
        <p:spPr>
          <a:xfrm>
            <a:off x="4494696" y="3471905"/>
            <a:ext cx="792087" cy="226591"/>
          </a:xfrm>
          <a:prstGeom prst="rect">
            <a:avLst/>
          </a:prstGeom>
          <a:solidFill>
            <a:srgbClr val="56A345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2017-2018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CD8EC6-3593-9C44-B13A-82F3FD2A5097}"/>
              </a:ext>
            </a:extLst>
          </p:cNvPr>
          <p:cNvSpPr txBox="1"/>
          <p:nvPr/>
        </p:nvSpPr>
        <p:spPr>
          <a:xfrm>
            <a:off x="6654936" y="2813266"/>
            <a:ext cx="792087" cy="226591"/>
          </a:xfrm>
          <a:prstGeom prst="rect">
            <a:avLst/>
          </a:prstGeom>
          <a:solidFill>
            <a:srgbClr val="56A345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2017-2021</a:t>
            </a:r>
          </a:p>
        </p:txBody>
      </p:sp>
    </p:spTree>
    <p:extLst>
      <p:ext uri="{BB962C8B-B14F-4D97-AF65-F5344CB8AC3E}">
        <p14:creationId xmlns:p14="http://schemas.microsoft.com/office/powerpoint/2010/main" val="238945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10AA00A-8ED2-354A-A413-C912637C65B1}"/>
              </a:ext>
            </a:extLst>
          </p:cNvPr>
          <p:cNvGrpSpPr/>
          <p:nvPr/>
        </p:nvGrpSpPr>
        <p:grpSpPr>
          <a:xfrm>
            <a:off x="6530246" y="2574341"/>
            <a:ext cx="2162119" cy="1878383"/>
            <a:chOff x="3698533" y="633744"/>
            <a:chExt cx="2162119" cy="1878383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82E0FAB9-75E9-9F48-8238-B94CE64D6647}"/>
                </a:ext>
              </a:extLst>
            </p:cNvPr>
            <p:cNvSpPr/>
            <p:nvPr/>
          </p:nvSpPr>
          <p:spPr>
            <a:xfrm>
              <a:off x="3698533" y="633744"/>
              <a:ext cx="2162119" cy="1878383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C688959B-A503-A44A-9711-6AEBA9B0AD55}"/>
                </a:ext>
              </a:extLst>
            </p:cNvPr>
            <p:cNvSpPr txBox="1"/>
            <p:nvPr/>
          </p:nvSpPr>
          <p:spPr>
            <a:xfrm>
              <a:off x="3753549" y="688760"/>
              <a:ext cx="2052087" cy="17683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4400" kern="1200" dirty="0"/>
                <a:t> </a:t>
              </a:r>
              <a:endParaRPr lang="en-US" sz="4400" kern="12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CAC1A7-7A02-6E44-AEB7-5AE85101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818" y="1082387"/>
            <a:ext cx="7779999" cy="603250"/>
          </a:xfrm>
        </p:spPr>
        <p:txBody>
          <a:bodyPr>
            <a:normAutofit/>
          </a:bodyPr>
          <a:lstStyle/>
          <a:p>
            <a:r>
              <a:rPr lang="en-US" dirty="0"/>
              <a:t>What is the         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0977B-AE50-5048-8CD2-529998B32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817" y="1837509"/>
            <a:ext cx="6677759" cy="310896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00" dirty="0"/>
              <a:t>A health record </a:t>
            </a:r>
            <a:r>
              <a:rPr lang="en-US" sz="1400" u="sng" dirty="0"/>
              <a:t>extract</a:t>
            </a:r>
            <a:r>
              <a:rPr lang="en-US" sz="1400" dirty="0"/>
              <a:t> comprising a standardized collection of clinical and contextual information that provides a snapshot in time of a subject of care’s health information and healthcare (Patient Summary)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Provides a generic solution for global application beyond a particular region or country (International)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It is minimal and non-exhaustive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It is specialty-agnostic and condition-independent……but still clinically relevant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A “document” (persistent set of data) composed of re-usable profiles</a:t>
            </a:r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6E968B-F5EC-FB4C-AD6C-E66B65CE3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006" y="779924"/>
            <a:ext cx="967690" cy="105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39216-9787-A041-B871-E4839C72F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IPS Content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D530D4-008A-EB40-AC47-9E782B53C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11" y="2290976"/>
            <a:ext cx="1051112" cy="11487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5D80BD2-BB5B-B945-8E2D-2CB9EF2F4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752" y="1569599"/>
            <a:ext cx="6690723" cy="343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1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F2879-4F3F-C948-AE1F-CE4832814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Afforded by 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B1203-1B5A-8048-A51E-39468ED8C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819" y="1685637"/>
            <a:ext cx="5571770" cy="3043117"/>
          </a:xfrm>
        </p:spPr>
        <p:txBody>
          <a:bodyPr>
            <a:normAutofit/>
          </a:bodyPr>
          <a:lstStyle/>
          <a:p>
            <a:r>
              <a:rPr lang="en-US" sz="1400" dirty="0"/>
              <a:t>Considered a vital component of digital health</a:t>
            </a:r>
          </a:p>
          <a:p>
            <a:r>
              <a:rPr lang="en-US" sz="1400" dirty="0"/>
              <a:t>International in scope, resulting in international engagement</a:t>
            </a:r>
          </a:p>
          <a:p>
            <a:r>
              <a:rPr lang="en-US" sz="1400" dirty="0"/>
              <a:t>Use cases:  local, regional, national and international</a:t>
            </a:r>
          </a:p>
          <a:p>
            <a:r>
              <a:rPr lang="en-US" sz="1400" dirty="0"/>
              <a:t>Fostered collaboration at the outset; collaboration continues to increase!</a:t>
            </a:r>
          </a:p>
          <a:p>
            <a:r>
              <a:rPr lang="en-US" sz="1400" dirty="0"/>
              <a:t>Unprecedented international support:</a:t>
            </a:r>
          </a:p>
          <a:p>
            <a:pPr lvl="1"/>
            <a:r>
              <a:rPr lang="en-US" sz="1400" dirty="0"/>
              <a:t>G7 Commitment (June 2021)</a:t>
            </a:r>
          </a:p>
          <a:p>
            <a:pPr lvl="1"/>
            <a:r>
              <a:rPr lang="en-US" sz="1400" dirty="0"/>
              <a:t>Global Digital Health Partnership (GDHP)</a:t>
            </a:r>
          </a:p>
          <a:p>
            <a:pPr lvl="1"/>
            <a:r>
              <a:rPr lang="en-US" sz="1400" dirty="0"/>
              <a:t>Many implementations underway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1DE32D9-9DA1-874C-9A4F-CB75C20E0A3A}"/>
              </a:ext>
            </a:extLst>
          </p:cNvPr>
          <p:cNvSpPr/>
          <p:nvPr/>
        </p:nvSpPr>
        <p:spPr>
          <a:xfrm>
            <a:off x="6156961" y="2119575"/>
            <a:ext cx="2612572" cy="1219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i="1" dirty="0"/>
              <a:t>“Commitment to working towards adopting a </a:t>
            </a:r>
            <a:r>
              <a:rPr lang="en-US" sz="1100" i="1" dirty="0" err="1"/>
              <a:t>standardised</a:t>
            </a:r>
            <a:r>
              <a:rPr lang="en-US" sz="1100" i="1" dirty="0"/>
              <a:t> minimum health dataset for patients’ health information, including through the International Patient Summary (IPS)</a:t>
            </a:r>
          </a:p>
          <a:p>
            <a:r>
              <a:rPr lang="en-US" sz="1100" i="1" dirty="0"/>
              <a:t>Standard”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EFFAAE-C42B-084A-BCCB-690C712E2F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643"/>
          <a:stretch/>
        </p:blipFill>
        <p:spPr>
          <a:xfrm>
            <a:off x="8164327" y="1692878"/>
            <a:ext cx="718418" cy="696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62FD55-3554-624B-9DB0-18469B2CA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253" y="3516795"/>
            <a:ext cx="2261966" cy="154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1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D23D9-6CD1-C741-B753-5313B5970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SDO Collaboration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1BDD5C-E990-5045-9091-F4BF9E7166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906" y="1082387"/>
            <a:ext cx="5085813" cy="3158687"/>
          </a:xfrm>
          <a:prstGeom prst="rect">
            <a:avLst/>
          </a:prstGeom>
        </p:spPr>
      </p:pic>
      <p:sp>
        <p:nvSpPr>
          <p:cNvPr id="5" name="AutoShape 5" descr="Risultati immagini per snomed international">
            <a:extLst>
              <a:ext uri="{FF2B5EF4-FFF2-40B4-BE49-F238E27FC236}">
                <a16:creationId xmlns:a16="http://schemas.microsoft.com/office/drawing/2014/main" id="{B8C9203C-2E7F-A244-B646-E0395740A9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0832" y="73950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35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8F1F9C4-ED39-7343-A4E2-AB76DB73F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880" y="3812334"/>
            <a:ext cx="579359" cy="64308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2D0D558-7F65-1346-BBD4-9FFD40C2C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r="8694"/>
          <a:stretch/>
        </p:blipFill>
        <p:spPr bwMode="auto">
          <a:xfrm>
            <a:off x="8289109" y="1272907"/>
            <a:ext cx="628900" cy="11386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Risultati immagini per ISO">
            <a:extLst>
              <a:ext uri="{FF2B5EF4-FFF2-40B4-BE49-F238E27FC236}">
                <a16:creationId xmlns:a16="http://schemas.microsoft.com/office/drawing/2014/main" id="{8E230AF2-19D7-F049-AD49-00288F6DD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158" y="553743"/>
            <a:ext cx="593081" cy="6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FBEF4D-D862-7144-B990-CAC1F7EE46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6740" y="2525817"/>
            <a:ext cx="893643" cy="4915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63419E-1E25-A44A-BFB0-B330DFC5450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1547"/>
          <a:stretch/>
        </p:blipFill>
        <p:spPr>
          <a:xfrm>
            <a:off x="8206986" y="3131601"/>
            <a:ext cx="793149" cy="56645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A895B-6F0A-3E43-8FBA-25C2F1EE5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818" y="1685637"/>
            <a:ext cx="3525256" cy="3173746"/>
          </a:xfrm>
        </p:spPr>
        <p:txBody>
          <a:bodyPr>
            <a:normAutofit/>
          </a:bodyPr>
          <a:lstStyle/>
          <a:p>
            <a:r>
              <a:rPr lang="en-US" sz="1600" dirty="0"/>
              <a:t>New &amp; unprecedented</a:t>
            </a:r>
          </a:p>
          <a:p>
            <a:r>
              <a:rPr lang="en-US" sz="1600" dirty="0"/>
              <a:t>Rich set of standards artifacts, designed to be complementary</a:t>
            </a:r>
          </a:p>
          <a:p>
            <a:pPr>
              <a:spcAft>
                <a:spcPts val="0"/>
              </a:spcAft>
            </a:pPr>
            <a:r>
              <a:rPr lang="en-US" sz="1600" dirty="0"/>
              <a:t>Continued synchronization:</a:t>
            </a:r>
          </a:p>
          <a:p>
            <a:pPr lvl="1">
              <a:spcAft>
                <a:spcPts val="0"/>
              </a:spcAft>
            </a:pPr>
            <a:r>
              <a:rPr lang="en-US" sz="1600" dirty="0"/>
              <a:t>Maintenance</a:t>
            </a:r>
          </a:p>
          <a:p>
            <a:pPr lvl="1"/>
            <a:r>
              <a:rPr lang="en-US" sz="1600" dirty="0"/>
              <a:t>Managed growth</a:t>
            </a:r>
          </a:p>
          <a:p>
            <a:pPr>
              <a:spcAft>
                <a:spcPts val="0"/>
              </a:spcAft>
            </a:pPr>
            <a:r>
              <a:rPr lang="en-US" sz="1600" dirty="0"/>
              <a:t>Realized value:</a:t>
            </a:r>
          </a:p>
          <a:p>
            <a:pPr lvl="1">
              <a:spcAft>
                <a:spcPts val="0"/>
              </a:spcAft>
            </a:pPr>
            <a:r>
              <a:rPr lang="en-US" sz="1600" dirty="0"/>
              <a:t>Clarity for the “customer”</a:t>
            </a:r>
          </a:p>
          <a:p>
            <a:pPr lvl="1">
              <a:spcAft>
                <a:spcPts val="0"/>
              </a:spcAft>
            </a:pPr>
            <a:r>
              <a:rPr lang="en-US" sz="1600" dirty="0"/>
              <a:t>Reduced overlap /competition</a:t>
            </a:r>
          </a:p>
          <a:p>
            <a:pPr lvl="1"/>
            <a:r>
              <a:rPr lang="en-US" sz="1600" dirty="0"/>
              <a:t>Leverages expertise from all</a:t>
            </a:r>
          </a:p>
        </p:txBody>
      </p:sp>
    </p:spTree>
    <p:extLst>
      <p:ext uri="{BB962C8B-B14F-4D97-AF65-F5344CB8AC3E}">
        <p14:creationId xmlns:p14="http://schemas.microsoft.com/office/powerpoint/2010/main" val="268045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85962-C1B9-C742-9AA5-491DAEA49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xSDO</a:t>
            </a:r>
            <a:r>
              <a:rPr lang="en-US" dirty="0"/>
              <a:t> IPS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12F41-B33B-0446-8D98-8DF454456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Provided by the Joint Initiative Council (JIC)</a:t>
            </a:r>
          </a:p>
          <a:p>
            <a:r>
              <a:rPr lang="en-US" dirty="0"/>
              <a:t>A JIC “special committee” for IPS…  others may follow</a:t>
            </a:r>
          </a:p>
          <a:p>
            <a:r>
              <a:rPr lang="en-US" dirty="0"/>
              <a:t>Ongoing collaboration</a:t>
            </a:r>
          </a:p>
          <a:p>
            <a:r>
              <a:rPr lang="en-US" dirty="0"/>
              <a:t>Processes to address synchronized maintenance &amp; dependencies</a:t>
            </a:r>
          </a:p>
          <a:p>
            <a:r>
              <a:rPr lang="en-US" dirty="0"/>
              <a:t>Processes to add additional function</a:t>
            </a:r>
          </a:p>
          <a:p>
            <a:r>
              <a:rPr lang="en-US" dirty="0"/>
              <a:t>Balloting and Publication </a:t>
            </a:r>
            <a:r>
              <a:rPr lang="en-US" b="1" u="sng" dirty="0"/>
              <a:t>not</a:t>
            </a:r>
            <a:r>
              <a:rPr lang="en-US" dirty="0"/>
              <a:t> synchronized (lesson learned)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DBE7AC-9259-9B4C-9A42-229B80B209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1" t="9597"/>
          <a:stretch/>
        </p:blipFill>
        <p:spPr>
          <a:xfrm>
            <a:off x="6205458" y="1082387"/>
            <a:ext cx="2738245" cy="847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E1881A-AD93-194B-9ABC-527FDD9742FB}"/>
              </a:ext>
            </a:extLst>
          </p:cNvPr>
          <p:cNvSpPr txBox="1"/>
          <p:nvPr/>
        </p:nvSpPr>
        <p:spPr>
          <a:xfrm>
            <a:off x="6662562" y="1986381"/>
            <a:ext cx="18117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www.jointinitiativecouncil.org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41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HIMSS">
      <a:dk1>
        <a:srgbClr val="000000"/>
      </a:dk1>
      <a:lt1>
        <a:sysClr val="window" lastClr="FFFFFF"/>
      </a:lt1>
      <a:dk2>
        <a:srgbClr val="8F8F93"/>
      </a:dk2>
      <a:lt2>
        <a:srgbClr val="FFFFFF"/>
      </a:lt2>
      <a:accent1>
        <a:srgbClr val="13547D"/>
      </a:accent1>
      <a:accent2>
        <a:srgbClr val="0C3351"/>
      </a:accent2>
      <a:accent3>
        <a:srgbClr val="1B799F"/>
      </a:accent3>
      <a:accent4>
        <a:srgbClr val="91BAD3"/>
      </a:accent4>
      <a:accent5>
        <a:srgbClr val="414139"/>
      </a:accent5>
      <a:accent6>
        <a:srgbClr val="8F8F93"/>
      </a:accent6>
      <a:hlink>
        <a:srgbClr val="13547D"/>
      </a:hlink>
      <a:folHlink>
        <a:srgbClr val="1B799F"/>
      </a:folHlink>
    </a:clrScheme>
    <a:fontScheme name="Office 2">
      <a:majorFont>
        <a:latin typeface="Proxima Nova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elvetica Neue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88106" indent="-88106">
          <a:buFont typeface="Arial" charset="0"/>
          <a:buChar char="•"/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5114679DA3B499BC3C1AEC85F665A" ma:contentTypeVersion="1" ma:contentTypeDescription="Create a new document." ma:contentTypeScope="" ma:versionID="348ca2672184a86fa4aa69f21c5b406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cce58c87e9fcebab8021569449a8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524BBA-43EE-470A-AC5A-3ECDB41A4900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DB5E079-C9FE-43F8-AA19-03F8227CA2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2F795C-0587-4BC5-B45B-D58AB09E6D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27279</TotalTime>
  <Words>627</Words>
  <Application>Microsoft Macintosh PowerPoint</Application>
  <PresentationFormat>On-screen Show (16:9)</PresentationFormat>
  <Paragraphs>95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Helvetica Neue Light</vt:lpstr>
      <vt:lpstr>Open Sans</vt:lpstr>
      <vt:lpstr>Verdana</vt:lpstr>
      <vt:lpstr>Wingdings</vt:lpstr>
      <vt:lpstr>Office Theme</vt:lpstr>
      <vt:lpstr>Custom Design</vt:lpstr>
      <vt:lpstr>PowerPoint Presentation</vt:lpstr>
      <vt:lpstr>Michael Nusbaum, BASc, MHSA, FHIMSS</vt:lpstr>
      <vt:lpstr>Agenda</vt:lpstr>
      <vt:lpstr>The IPS Journey</vt:lpstr>
      <vt:lpstr>What is the         ??</vt:lpstr>
      <vt:lpstr>IPS Content</vt:lpstr>
      <vt:lpstr>Opportunities Afforded by IPS</vt:lpstr>
      <vt:lpstr>SDO Collaboration</vt:lpstr>
      <vt:lpstr>xSDO IPS Governance</vt:lpstr>
      <vt:lpstr>Collaboration with Implementers</vt:lpstr>
      <vt:lpstr>Canada’s Implementation of IPS The first pan-Canadian Projectathon</vt:lpstr>
      <vt:lpstr>IPS Website</vt:lpstr>
      <vt:lpstr>Further Information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</dc:creator>
  <cp:lastModifiedBy>Michael Nusbaum</cp:lastModifiedBy>
  <cp:revision>452</cp:revision>
  <dcterms:created xsi:type="dcterms:W3CDTF">2013-05-22T16:51:34Z</dcterms:created>
  <dcterms:modified xsi:type="dcterms:W3CDTF">2022-06-20T18:57:20Z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0x0101006F55114679DA3B499BC3C1AEC85F665A</vt:lpwstr>
  </property>
</Properties>
</file>